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1" r:id="rId3"/>
    <p:sldId id="262" r:id="rId4"/>
    <p:sldId id="264" r:id="rId5"/>
    <p:sldId id="263" r:id="rId6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99"/>
    <a:srgbClr val="0066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41" autoAdjust="0"/>
    <p:restoredTop sz="94660"/>
  </p:normalViewPr>
  <p:slideViewPr>
    <p:cSldViewPr snapToGrid="0">
      <p:cViewPr varScale="1">
        <p:scale>
          <a:sx n="33" d="100"/>
          <a:sy n="33" d="100"/>
        </p:scale>
        <p:origin x="53" y="108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89B072E-F106-4B59-818C-EE4D366BC57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29A2382A-3CC0-4BEB-9AA9-D688FF6AD0B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A8054867-F85F-4DD7-9BAD-29D47ACF72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E08DB-1B32-46F4-905C-3E02B09D4886}" type="datetimeFigureOut">
              <a:rPr lang="it-IT" smtClean="0"/>
              <a:t>16/03/2022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C0402712-BB6F-41BF-AE45-78435BBA6D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188C34B1-0B17-40C8-90EF-A17F8AB09E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DD00D-2D00-4394-B64F-1F9CB88CC74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90101378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1CC46D5-F793-4E46-9F9B-9E2979E18C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CF715BB1-DF87-4EFC-84BE-CC5818C28DB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1986C4DF-7157-4348-A22F-884265A518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E08DB-1B32-46F4-905C-3E02B09D4886}" type="datetimeFigureOut">
              <a:rPr lang="it-IT" smtClean="0"/>
              <a:t>16/03/2022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AAE5CAB8-1C2A-4DAF-AF6C-4C0A15994A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16FFEE8E-45DA-4D91-8FF1-0F3DCDB74C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DD00D-2D00-4394-B64F-1F9CB88CC74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03416804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27DDFA5B-29F2-4E12-A4B1-2C436A2F17B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1B7F306C-8C39-4BE9-8425-D97AFDBE193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E2C0B998-B863-44D8-A7A3-1EA8C11547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E08DB-1B32-46F4-905C-3E02B09D4886}" type="datetimeFigureOut">
              <a:rPr lang="it-IT" smtClean="0"/>
              <a:t>16/03/2022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B9A61287-F623-4BAE-8EDA-2AA0AD7531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D10B8007-BF01-4619-8C25-64CAFF562A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DD00D-2D00-4394-B64F-1F9CB88CC74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33494116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6DB7183-883D-4D8D-B66E-3115B9F9C7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EBC8202-CE09-4D10-9362-2AE89CF975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24AD2025-7390-44FE-8FF1-63DE16487D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E08DB-1B32-46F4-905C-3E02B09D4886}" type="datetimeFigureOut">
              <a:rPr lang="it-IT" smtClean="0"/>
              <a:t>16/03/2022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B74E1584-533F-422A-8707-EA107EEC73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E2566A8B-0BF1-4980-AA44-2E8A425458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DD00D-2D00-4394-B64F-1F9CB88CC74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70730193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A5C87EA-3D71-445D-A213-E59F7DA0C4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2D2C4CAF-E260-41DE-B103-A5F6765E79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26DC8914-84CD-42B3-85B7-F6F7CFCECF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E08DB-1B32-46F4-905C-3E02B09D4886}" type="datetimeFigureOut">
              <a:rPr lang="it-IT" smtClean="0"/>
              <a:t>16/03/2022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09726FEC-C88F-4793-B2F9-D360FB6173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C19916C0-E0D2-40FD-9EB1-6720945A02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DD00D-2D00-4394-B64F-1F9CB88CC74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23798966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049CCD0-0720-4627-BE2B-31CA8BB952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0A030BE-51DC-4624-AD2C-D37140D2661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33C6BC4F-ED72-4D34-BA50-4E1F5D7588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5590CD4E-C801-4517-8ADD-D70E8739BE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E08DB-1B32-46F4-905C-3E02B09D4886}" type="datetimeFigureOut">
              <a:rPr lang="it-IT" smtClean="0"/>
              <a:t>16/03/2022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9D7D7A53-918E-474C-8DF2-CDDD74C702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514881DD-AC20-453B-B985-F4E17DD16B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DD00D-2D00-4394-B64F-1F9CB88CC74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13372319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F4419B5-46FF-4D66-BE8D-2B4278A4B8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85B0A3B3-ED09-4794-B867-DC53DC4BAF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1CDFA914-CF29-46FB-B366-D54D1B5E79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08266684-6C59-4560-ADD1-0AC4252EE49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8ADA0FBB-EA4B-450E-B76F-3DC96115FB0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2C86F581-8AD8-4C58-BE80-9DB6635195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E08DB-1B32-46F4-905C-3E02B09D4886}" type="datetimeFigureOut">
              <a:rPr lang="it-IT" smtClean="0"/>
              <a:t>16/03/2022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6FF3E46E-9AB4-4679-B896-4661D1381B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5857D7B1-60B4-42B8-979F-D392BD0051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DD00D-2D00-4394-B64F-1F9CB88CC74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00057561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6625316-3A61-4323-988B-557846062C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6722765D-A49F-4BB7-A9B0-6038EADDF3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E08DB-1B32-46F4-905C-3E02B09D4886}" type="datetimeFigureOut">
              <a:rPr lang="it-IT" smtClean="0"/>
              <a:t>16/03/2022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89ACAC69-1ED6-49FF-A4F6-976DF791DE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4D83588E-091C-45AB-8C97-07B3E500C5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DD00D-2D00-4394-B64F-1F9CB88CC74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93942393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B18D5864-82D5-4BE5-9F67-72E69857FB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E08DB-1B32-46F4-905C-3E02B09D4886}" type="datetimeFigureOut">
              <a:rPr lang="it-IT" smtClean="0"/>
              <a:t>16/03/2022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04513BE5-CE32-4C99-9624-B5A1854996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FF536B6F-D4FF-4F4D-96EF-4CF019DA5F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DD00D-2D00-4394-B64F-1F9CB88CC74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76027554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15BCA28-2454-44A1-9CB5-FF0B59A114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668D03D-8892-4AB6-842E-29E8870322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B8599EBE-93A3-4C2E-A39F-2FC28A5A07C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B4781463-4DE9-4940-A989-2B6B841D7D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E08DB-1B32-46F4-905C-3E02B09D4886}" type="datetimeFigureOut">
              <a:rPr lang="it-IT" smtClean="0"/>
              <a:t>16/03/2022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19DBD8B2-F6DA-41AB-B531-44489BC9F8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BF160501-ACC5-4F88-BA7D-A25E13DB34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DD00D-2D00-4394-B64F-1F9CB88CC74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67558180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47863E8-A9E0-4B93-B3F2-8016A4A9BB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61967A09-9E28-490E-80AD-5953A5B68AA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74044755-DE11-4BC9-B658-9E6B4AA50D0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A7523E1D-8DE5-4963-92E9-969A463DF9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E08DB-1B32-46F4-905C-3E02B09D4886}" type="datetimeFigureOut">
              <a:rPr lang="it-IT" smtClean="0"/>
              <a:t>16/03/2022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F9467927-5022-47A9-89C3-9F10A8392A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8EAB35EA-1273-4921-8DB9-49BC9A7DE6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DD00D-2D00-4394-B64F-1F9CB88CC74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34891482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68AC440E-B91F-447B-9B06-9D49C12BE6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9DE340AA-CEAA-4F95-8B22-94CA6D4406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FA87ECE1-3C8F-4D24-A732-FA52DBEC2AE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9E08DB-1B32-46F4-905C-3E02B09D4886}" type="datetimeFigureOut">
              <a:rPr lang="it-IT" smtClean="0"/>
              <a:t>16/03/2022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D0B7EA4A-7101-4D8E-834A-E9AC5302151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9F9794D4-47C9-4C34-A770-EAC17A5C394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0DD00D-2D00-4394-B64F-1F9CB88CC74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735004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3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BANDO STARTUP GIOVANI | Comune di Mozzanica">
            <a:extLst>
              <a:ext uri="{FF2B5EF4-FFF2-40B4-BE49-F238E27FC236}">
                <a16:creationId xmlns:a16="http://schemas.microsoft.com/office/drawing/2014/main" id="{A081F9A8-3E30-4A07-A1DC-8CAC18717CE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821" r="14466" b="-1"/>
          <a:stretch/>
        </p:blipFill>
        <p:spPr bwMode="auto">
          <a:xfrm>
            <a:off x="0" y="0"/>
            <a:ext cx="7059663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Immagine 4" descr="Immagine che contiene clipart&#10;&#10;Descrizione generata automaticamente">
            <a:extLst>
              <a:ext uri="{FF2B5EF4-FFF2-40B4-BE49-F238E27FC236}">
                <a16:creationId xmlns:a16="http://schemas.microsoft.com/office/drawing/2014/main" id="{164B7C3E-BA0A-40F6-B31B-1543AE9BD35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0916" y="3429000"/>
            <a:ext cx="4630615" cy="3207130"/>
          </a:xfrm>
          <a:prstGeom prst="rect">
            <a:avLst/>
          </a:prstGeom>
        </p:spPr>
      </p:pic>
      <p:pic>
        <p:nvPicPr>
          <p:cNvPr id="6" name="Immagine 5">
            <a:extLst>
              <a:ext uri="{FF2B5EF4-FFF2-40B4-BE49-F238E27FC236}">
                <a16:creationId xmlns:a16="http://schemas.microsoft.com/office/drawing/2014/main" id="{B39ED37C-44C2-493D-9332-EE1D9AEC691E}"/>
              </a:ext>
            </a:extLst>
          </p:cNvPr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82199" y="764551"/>
            <a:ext cx="3028050" cy="2346739"/>
          </a:xfrm>
          <a:prstGeom prst="rect">
            <a:avLst/>
          </a:prstGeom>
        </p:spPr>
      </p:pic>
      <p:pic>
        <p:nvPicPr>
          <p:cNvPr id="7" name="Immagine 6">
            <a:extLst>
              <a:ext uri="{FF2B5EF4-FFF2-40B4-BE49-F238E27FC236}">
                <a16:creationId xmlns:a16="http://schemas.microsoft.com/office/drawing/2014/main" id="{296FA63D-2A29-4997-BA3C-CA3D9F2997DE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clrChange>
              <a:clrFrom>
                <a:srgbClr val="F6F6F6"/>
              </a:clrFrom>
              <a:clrTo>
                <a:srgbClr val="F6F6F6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012" t="5177" r="5123" b="4213"/>
          <a:stretch/>
        </p:blipFill>
        <p:spPr>
          <a:xfrm>
            <a:off x="7089734" y="172271"/>
            <a:ext cx="1162178" cy="1162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7172071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BANDO STARTUP GIOVANI | Comune di Mozzanica">
            <a:extLst>
              <a:ext uri="{FF2B5EF4-FFF2-40B4-BE49-F238E27FC236}">
                <a16:creationId xmlns:a16="http://schemas.microsoft.com/office/drawing/2014/main" id="{A081F9A8-3E30-4A07-A1DC-8CAC18717CE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821" r="14466" b="-1"/>
          <a:stretch/>
        </p:blipFill>
        <p:spPr bwMode="auto">
          <a:xfrm>
            <a:off x="4222473" y="0"/>
            <a:ext cx="3747053" cy="36400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Immagine 5">
            <a:extLst>
              <a:ext uri="{FF2B5EF4-FFF2-40B4-BE49-F238E27FC236}">
                <a16:creationId xmlns:a16="http://schemas.microsoft.com/office/drawing/2014/main" id="{B39ED37C-44C2-493D-9332-EE1D9AEC691E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4203" y="1021104"/>
            <a:ext cx="3096012" cy="2399409"/>
          </a:xfrm>
          <a:prstGeom prst="rect">
            <a:avLst/>
          </a:prstGeom>
        </p:spPr>
      </p:pic>
      <p:pic>
        <p:nvPicPr>
          <p:cNvPr id="7" name="Immagine 6">
            <a:extLst>
              <a:ext uri="{FF2B5EF4-FFF2-40B4-BE49-F238E27FC236}">
                <a16:creationId xmlns:a16="http://schemas.microsoft.com/office/drawing/2014/main" id="{296FA63D-2A29-4997-BA3C-CA3D9F2997DE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clrChange>
              <a:clrFrom>
                <a:srgbClr val="F6F6F6"/>
              </a:clrFrom>
              <a:clrTo>
                <a:srgbClr val="F6F6F6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012" t="5177" r="5123" b="4213"/>
          <a:stretch/>
        </p:blipFill>
        <p:spPr>
          <a:xfrm>
            <a:off x="9231923" y="926123"/>
            <a:ext cx="2291861" cy="2291861"/>
          </a:xfrm>
          <a:prstGeom prst="rect">
            <a:avLst/>
          </a:prstGeom>
        </p:spPr>
      </p:pic>
      <p:sp>
        <p:nvSpPr>
          <p:cNvPr id="2" name="Rettangolo 1">
            <a:extLst>
              <a:ext uri="{FF2B5EF4-FFF2-40B4-BE49-F238E27FC236}">
                <a16:creationId xmlns:a16="http://schemas.microsoft.com/office/drawing/2014/main" id="{3034565F-161F-4B9B-9F98-FCB9E7EAFB96}"/>
              </a:ext>
            </a:extLst>
          </p:cNvPr>
          <p:cNvSpPr/>
          <p:nvPr/>
        </p:nvSpPr>
        <p:spPr>
          <a:xfrm>
            <a:off x="1596469" y="3891943"/>
            <a:ext cx="899906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800"/>
              </a:spcAft>
            </a:pPr>
            <a:r>
              <a:rPr lang="it-IT" sz="240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>
                  <a:solidFill>
                    <a:srgbClr val="000000"/>
                  </a:solidFill>
                </a:uFill>
                <a:latin typeface="Gadugi" panose="020B0502040204020203" pitchFamily="34" charset="0"/>
                <a:ea typeface="Gadugi" panose="020B0502040204020203" pitchFamily="34" charset="0"/>
                <a:cs typeface="Arial Unicode MS" panose="020B0604020202020204" pitchFamily="34" charset="-128"/>
              </a:rPr>
              <a:t>Prossimo appuntamento:</a:t>
            </a:r>
          </a:p>
          <a:p>
            <a:pPr algn="ctr">
              <a:spcAft>
                <a:spcPts val="800"/>
              </a:spcAft>
            </a:pPr>
            <a:endParaRPr lang="it-IT" sz="200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Fill>
                <a:solidFill>
                  <a:srgbClr val="000000"/>
                </a:solidFill>
              </a:uFill>
              <a:latin typeface="Gadugi" panose="020B0502040204020203" pitchFamily="34" charset="0"/>
              <a:ea typeface="Gadugi" panose="020B0502040204020203" pitchFamily="34" charset="0"/>
              <a:cs typeface="Arial Unicode MS" panose="020B0604020202020204" pitchFamily="34" charset="-128"/>
            </a:endParaRPr>
          </a:p>
          <a:p>
            <a:pPr algn="ctr">
              <a:spcAft>
                <a:spcPts val="800"/>
              </a:spcAft>
            </a:pPr>
            <a:r>
              <a:rPr lang="it-IT" sz="400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>
                  <a:solidFill>
                    <a:srgbClr val="000000"/>
                  </a:solidFill>
                </a:uFill>
                <a:latin typeface="Gadugi" panose="020B0502040204020203" pitchFamily="34" charset="0"/>
                <a:ea typeface="Gadugi" panose="020B0502040204020203" pitchFamily="34" charset="0"/>
                <a:cs typeface="Arial Unicode MS" panose="020B0604020202020204" pitchFamily="34" charset="-128"/>
              </a:rPr>
              <a:t>2-3 aprile 2022 </a:t>
            </a:r>
          </a:p>
          <a:p>
            <a:pPr algn="ctr">
              <a:spcAft>
                <a:spcPts val="800"/>
              </a:spcAft>
            </a:pPr>
            <a:endParaRPr lang="it-IT" sz="100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Fill>
                <a:solidFill>
                  <a:srgbClr val="000000"/>
                </a:solidFill>
              </a:uFill>
              <a:latin typeface="Gadugi" panose="020B0502040204020203" pitchFamily="34" charset="0"/>
              <a:ea typeface="Gadugi" panose="020B0502040204020203" pitchFamily="34" charset="0"/>
              <a:cs typeface="Arial Unicode MS" panose="020B0604020202020204" pitchFamily="34" charset="-128"/>
            </a:endParaRPr>
          </a:p>
          <a:p>
            <a:pPr algn="ctr">
              <a:spcAft>
                <a:spcPts val="800"/>
              </a:spcAft>
            </a:pPr>
            <a:r>
              <a:rPr lang="it-IT" sz="400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>
                  <a:solidFill>
                    <a:srgbClr val="000000"/>
                  </a:solidFill>
                </a:uFill>
                <a:latin typeface="Gadugi" panose="020B0502040204020203" pitchFamily="34" charset="0"/>
                <a:ea typeface="Gadugi" panose="020B0502040204020203" pitchFamily="34" charset="0"/>
                <a:cs typeface="Arial Unicode MS" panose="020B0604020202020204" pitchFamily="34" charset="-128"/>
              </a:rPr>
              <a:t>incontro residenziale a Villa Tiberiade</a:t>
            </a:r>
          </a:p>
          <a:p>
            <a:pPr algn="ctr">
              <a:spcAft>
                <a:spcPts val="800"/>
              </a:spcAft>
            </a:pPr>
            <a:endParaRPr lang="it-IT" sz="300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Fill>
                <a:solidFill>
                  <a:srgbClr val="000000"/>
                </a:solidFill>
              </a:uFill>
              <a:latin typeface="Gadugi" panose="020B0502040204020203" pitchFamily="34" charset="0"/>
              <a:ea typeface="Gadugi" panose="020B0502040204020203" pitchFamily="34" charset="0"/>
              <a:cs typeface="Arial Unicode MS" panose="020B0604020202020204" pitchFamily="34" charset="-128"/>
            </a:endParaRPr>
          </a:p>
          <a:p>
            <a:pPr algn="ctr">
              <a:spcAft>
                <a:spcPts val="800"/>
              </a:spcAft>
            </a:pPr>
            <a:r>
              <a:rPr lang="it-IT" sz="240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dugi" panose="020B0502040204020203" pitchFamily="34" charset="0"/>
                <a:ea typeface="Gadugi" panose="020B0502040204020203" pitchFamily="34" charset="0"/>
                <a:cs typeface="Arial Unicode MS" panose="020B0604020202020204" pitchFamily="34" charset="-128"/>
              </a:rPr>
              <a:t>Torre Annunziata (NA) - Via </a:t>
            </a:r>
            <a:r>
              <a:rPr lang="it-IT" sz="2400" dirty="0" err="1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dugi" panose="020B0502040204020203" pitchFamily="34" charset="0"/>
                <a:ea typeface="Gadugi" panose="020B0502040204020203" pitchFamily="34" charset="0"/>
                <a:cs typeface="Arial Unicode MS" panose="020B0604020202020204" pitchFamily="34" charset="-128"/>
              </a:rPr>
              <a:t>Prota</a:t>
            </a:r>
            <a:r>
              <a:rPr lang="it-IT" sz="240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dugi" panose="020B0502040204020203" pitchFamily="34" charset="0"/>
                <a:ea typeface="Gadugi" panose="020B0502040204020203" pitchFamily="34" charset="0"/>
                <a:cs typeface="Arial Unicode MS" panose="020B0604020202020204" pitchFamily="34" charset="-128"/>
              </a:rPr>
              <a:t>, 83 </a:t>
            </a:r>
          </a:p>
        </p:txBody>
      </p:sp>
    </p:spTree>
    <p:extLst>
      <p:ext uri="{BB962C8B-B14F-4D97-AF65-F5344CB8AC3E}">
        <p14:creationId xmlns:p14="http://schemas.microsoft.com/office/powerpoint/2010/main" val="1999384562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BANDO STARTUP GIOVANI | Comune di Mozzanica">
            <a:extLst>
              <a:ext uri="{FF2B5EF4-FFF2-40B4-BE49-F238E27FC236}">
                <a16:creationId xmlns:a16="http://schemas.microsoft.com/office/drawing/2014/main" id="{A081F9A8-3E30-4A07-A1DC-8CAC18717CE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946" t="-1" r="21221" b="-1"/>
          <a:stretch/>
        </p:blipFill>
        <p:spPr bwMode="auto">
          <a:xfrm>
            <a:off x="0" y="0"/>
            <a:ext cx="5222631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Immagine 5">
            <a:extLst>
              <a:ext uri="{FF2B5EF4-FFF2-40B4-BE49-F238E27FC236}">
                <a16:creationId xmlns:a16="http://schemas.microsoft.com/office/drawing/2014/main" id="{B39ED37C-44C2-493D-9332-EE1D9AEC691E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2631" y="-129135"/>
            <a:ext cx="1974016" cy="1529862"/>
          </a:xfrm>
          <a:prstGeom prst="rect">
            <a:avLst/>
          </a:prstGeom>
        </p:spPr>
      </p:pic>
      <p:pic>
        <p:nvPicPr>
          <p:cNvPr id="7" name="Immagine 6">
            <a:extLst>
              <a:ext uri="{FF2B5EF4-FFF2-40B4-BE49-F238E27FC236}">
                <a16:creationId xmlns:a16="http://schemas.microsoft.com/office/drawing/2014/main" id="{296FA63D-2A29-4997-BA3C-CA3D9F2997DE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clrChange>
              <a:clrFrom>
                <a:srgbClr val="F6F6F6"/>
              </a:clrFrom>
              <a:clrTo>
                <a:srgbClr val="F6F6F6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012" t="5177" r="5123" b="4213"/>
          <a:stretch/>
        </p:blipFill>
        <p:spPr>
          <a:xfrm>
            <a:off x="11183815" y="131704"/>
            <a:ext cx="1008185" cy="1008185"/>
          </a:xfrm>
          <a:prstGeom prst="rect">
            <a:avLst/>
          </a:prstGeom>
        </p:spPr>
      </p:pic>
      <p:sp>
        <p:nvSpPr>
          <p:cNvPr id="2" name="Rettangolo 1">
            <a:extLst>
              <a:ext uri="{FF2B5EF4-FFF2-40B4-BE49-F238E27FC236}">
                <a16:creationId xmlns:a16="http://schemas.microsoft.com/office/drawing/2014/main" id="{3034565F-161F-4B9B-9F98-FCB9E7EAFB96}"/>
              </a:ext>
            </a:extLst>
          </p:cNvPr>
          <p:cNvSpPr/>
          <p:nvPr/>
        </p:nvSpPr>
        <p:spPr>
          <a:xfrm>
            <a:off x="5514392" y="948904"/>
            <a:ext cx="6491425" cy="52937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spcAft>
                <a:spcPts val="800"/>
              </a:spcAft>
            </a:pPr>
            <a:r>
              <a:rPr lang="it-IT" b="1" dirty="0"/>
              <a:t>SCADENZE:</a:t>
            </a:r>
          </a:p>
          <a:p>
            <a:pPr marL="285750" indent="-285750" algn="ctr">
              <a:lnSpc>
                <a:spcPct val="150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it-IT" b="1" i="1" dirty="0"/>
              <a:t>entro il 20 marzo p.v.: </a:t>
            </a:r>
            <a:r>
              <a:rPr lang="it-IT" dirty="0"/>
              <a:t>realizzare e caricare il </a:t>
            </a:r>
            <a:r>
              <a:rPr lang="it-IT" dirty="0" err="1"/>
              <a:t>ProjectWork</a:t>
            </a:r>
            <a:r>
              <a:rPr lang="it-IT" dirty="0"/>
              <a:t> su </a:t>
            </a:r>
            <a:r>
              <a:rPr lang="it-IT" sz="2400" b="1" dirty="0"/>
              <a:t>https://forms.gle/oMcEBkG381fbwvqb8 </a:t>
            </a:r>
            <a:r>
              <a:rPr lang="it-IT" sz="2000" b="1" dirty="0"/>
              <a:t>“Sviluppare una prima presentazione per illustrare l’idea e possibili azioni di marketing”</a:t>
            </a:r>
          </a:p>
          <a:p>
            <a:endParaRPr lang="it-IT" b="1" dirty="0"/>
          </a:p>
          <a:p>
            <a:pPr algn="ctr"/>
            <a:r>
              <a:rPr lang="it-IT" dirty="0"/>
              <a:t>Seguirà:</a:t>
            </a:r>
          </a:p>
          <a:p>
            <a:pPr algn="ctr"/>
            <a:endParaRPr lang="it-IT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b="1" i="1" dirty="0"/>
              <a:t>entro il 24/03</a:t>
            </a:r>
            <a:r>
              <a:rPr lang="it-IT" dirty="0"/>
              <a:t>: selezione da parte della commissione dei 20 PARTECIPANTI AL CONTEST </a:t>
            </a:r>
          </a:p>
          <a:p>
            <a:endParaRPr lang="it-IT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b="1" i="1" dirty="0"/>
              <a:t>entro il 27/03</a:t>
            </a:r>
            <a:r>
              <a:rPr lang="it-IT" dirty="0"/>
              <a:t>: comunicazione e raccolta adesioni al residenziale</a:t>
            </a:r>
          </a:p>
          <a:p>
            <a:endParaRPr lang="it-IT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2-3 aprile 2022: incontro residenziale</a:t>
            </a:r>
          </a:p>
        </p:txBody>
      </p:sp>
    </p:spTree>
    <p:extLst>
      <p:ext uri="{BB962C8B-B14F-4D97-AF65-F5344CB8AC3E}">
        <p14:creationId xmlns:p14="http://schemas.microsoft.com/office/powerpoint/2010/main" val="73747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BANDO STARTUP GIOVANI | Comune di Mozzanica">
            <a:extLst>
              <a:ext uri="{FF2B5EF4-FFF2-40B4-BE49-F238E27FC236}">
                <a16:creationId xmlns:a16="http://schemas.microsoft.com/office/drawing/2014/main" id="{A081F9A8-3E30-4A07-A1DC-8CAC18717CE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821" r="14466" b="-1"/>
          <a:stretch/>
        </p:blipFill>
        <p:spPr bwMode="auto">
          <a:xfrm>
            <a:off x="5132876" y="0"/>
            <a:ext cx="2266231" cy="22014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Immagine 5">
            <a:extLst>
              <a:ext uri="{FF2B5EF4-FFF2-40B4-BE49-F238E27FC236}">
                <a16:creationId xmlns:a16="http://schemas.microsoft.com/office/drawing/2014/main" id="{B39ED37C-44C2-493D-9332-EE1D9AEC691E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803" y="123242"/>
            <a:ext cx="1791797" cy="1388643"/>
          </a:xfrm>
          <a:prstGeom prst="rect">
            <a:avLst/>
          </a:prstGeom>
        </p:spPr>
      </p:pic>
      <p:pic>
        <p:nvPicPr>
          <p:cNvPr id="7" name="Immagine 6">
            <a:extLst>
              <a:ext uri="{FF2B5EF4-FFF2-40B4-BE49-F238E27FC236}">
                <a16:creationId xmlns:a16="http://schemas.microsoft.com/office/drawing/2014/main" id="{296FA63D-2A29-4997-BA3C-CA3D9F2997DE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clrChange>
              <a:clrFrom>
                <a:srgbClr val="F6F6F6"/>
              </a:clrFrom>
              <a:clrTo>
                <a:srgbClr val="F6F6F6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012" t="5177" r="5123" b="4213"/>
          <a:stretch/>
        </p:blipFill>
        <p:spPr>
          <a:xfrm>
            <a:off x="10853722" y="155872"/>
            <a:ext cx="1271953" cy="1271953"/>
          </a:xfrm>
          <a:prstGeom prst="rect">
            <a:avLst/>
          </a:prstGeom>
        </p:spPr>
      </p:pic>
      <p:sp>
        <p:nvSpPr>
          <p:cNvPr id="2" name="Rettangolo 1">
            <a:extLst>
              <a:ext uri="{FF2B5EF4-FFF2-40B4-BE49-F238E27FC236}">
                <a16:creationId xmlns:a16="http://schemas.microsoft.com/office/drawing/2014/main" id="{3034565F-161F-4B9B-9F98-FCB9E7EAFB96}"/>
              </a:ext>
            </a:extLst>
          </p:cNvPr>
          <p:cNvSpPr/>
          <p:nvPr/>
        </p:nvSpPr>
        <p:spPr>
          <a:xfrm>
            <a:off x="341803" y="2519393"/>
            <a:ext cx="11783872" cy="9223038"/>
          </a:xfrm>
          <a:prstGeom prst="rect">
            <a:avLst/>
          </a:prstGeom>
        </p:spPr>
        <p:txBody>
          <a:bodyPr wrap="square" numCol="2">
            <a:spAutoFit/>
          </a:bodyPr>
          <a:lstStyle/>
          <a:p>
            <a:pPr algn="ctr">
              <a:spcAft>
                <a:spcPts val="800"/>
              </a:spcAft>
            </a:pPr>
            <a:r>
              <a:rPr lang="it-IT" sz="240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>
                  <a:solidFill>
                    <a:srgbClr val="000000"/>
                  </a:solidFill>
                </a:uFill>
                <a:latin typeface="Gadugi" panose="020B0502040204020203" pitchFamily="34" charset="0"/>
                <a:ea typeface="Gadugi" panose="020B0502040204020203" pitchFamily="34" charset="0"/>
                <a:cs typeface="Arial Unicode MS" panose="020B0604020202020204" pitchFamily="34" charset="-128"/>
              </a:rPr>
              <a:t>PROGRAMMA</a:t>
            </a:r>
          </a:p>
          <a:p>
            <a:r>
              <a:rPr lang="it-IT" b="1" dirty="0"/>
              <a:t>Primo Giorno del contest residenziale sabato 02/04/2022</a:t>
            </a:r>
          </a:p>
          <a:p>
            <a:endParaRPr lang="it-IT" dirty="0"/>
          </a:p>
          <a:p>
            <a:pPr lvl="0" fontAlgn="base"/>
            <a:r>
              <a:rPr lang="it-IT" dirty="0"/>
              <a:t>09.00-09.30 Registrazione dei team e organizzazione tavoli</a:t>
            </a:r>
          </a:p>
          <a:p>
            <a:pPr lvl="0" fontAlgn="base"/>
            <a:r>
              <a:rPr lang="en-US" dirty="0"/>
              <a:t>09.30-10.00 Warm up</a:t>
            </a:r>
            <a:endParaRPr lang="it-IT" dirty="0"/>
          </a:p>
          <a:p>
            <a:pPr lvl="0" fontAlgn="base"/>
            <a:r>
              <a:rPr lang="it-IT" dirty="0"/>
              <a:t>10.00-13.00 Raccontaci il tuo Progetto, da dove parti</a:t>
            </a:r>
            <a:br>
              <a:rPr lang="it-IT" dirty="0"/>
            </a:br>
            <a:r>
              <a:rPr lang="it-IT" i="1" dirty="0"/>
              <a:t>Tutti i partecipanti presentano la propria startup ricevendo feedback e suggerimenti</a:t>
            </a:r>
          </a:p>
          <a:p>
            <a:pPr lvl="0" fontAlgn="base"/>
            <a:r>
              <a:rPr lang="en-US" dirty="0"/>
              <a:t>13.00-14.00 Time to break</a:t>
            </a:r>
            <a:endParaRPr lang="it-IT" dirty="0"/>
          </a:p>
          <a:p>
            <a:pPr lvl="0" fontAlgn="base"/>
            <a:r>
              <a:rPr lang="en-US" dirty="0"/>
              <a:t>14.00-15.30 </a:t>
            </a:r>
            <a:r>
              <a:rPr lang="en-US" dirty="0" err="1"/>
              <a:t>Ti</a:t>
            </a:r>
            <a:r>
              <a:rPr lang="en-US" dirty="0"/>
              <a:t> </a:t>
            </a:r>
            <a:r>
              <a:rPr lang="en-US" dirty="0" err="1"/>
              <a:t>raccontiamo</a:t>
            </a:r>
            <a:r>
              <a:rPr lang="en-US" dirty="0"/>
              <a:t> come... - </a:t>
            </a:r>
            <a:r>
              <a:rPr lang="en-US" dirty="0" err="1"/>
              <a:t>Sessione</a:t>
            </a:r>
            <a:r>
              <a:rPr lang="en-US" dirty="0"/>
              <a:t> </a:t>
            </a:r>
            <a:r>
              <a:rPr lang="en-US" dirty="0" err="1"/>
              <a:t>plenaria</a:t>
            </a:r>
            <a:br>
              <a:rPr lang="en-US" dirty="0"/>
            </a:br>
            <a:r>
              <a:rPr lang="en-US" dirty="0"/>
              <a:t>Business Model Canvas </a:t>
            </a:r>
            <a:br>
              <a:rPr lang="en-US" dirty="0"/>
            </a:br>
            <a:r>
              <a:rPr lang="en-US" dirty="0"/>
              <a:t>How to make a Pitch - </a:t>
            </a:r>
            <a:endParaRPr lang="it-IT" dirty="0"/>
          </a:p>
          <a:p>
            <a:pPr lvl="0" fontAlgn="base"/>
            <a:r>
              <a:rPr lang="it-IT" dirty="0"/>
              <a:t>15.30– 16.30 presentazione di Resto al Sud e Cultura Crea 2.0 16.30 - 18.30 Team al lavoro - Sessione 1to1</a:t>
            </a:r>
            <a:br>
              <a:rPr lang="it-IT" dirty="0"/>
            </a:br>
            <a:r>
              <a:rPr lang="it-IT" i="1" dirty="0"/>
              <a:t>I Mentor lavorano con i team per focalizzare il business model e sviluppare i contenuti delle presentazioni</a:t>
            </a:r>
          </a:p>
          <a:p>
            <a:pPr lvl="0" fontAlgn="base"/>
            <a:endParaRPr lang="it-IT" i="1" dirty="0"/>
          </a:p>
          <a:p>
            <a:pPr lvl="0" fontAlgn="base"/>
            <a:endParaRPr lang="it-IT" i="1" dirty="0"/>
          </a:p>
          <a:p>
            <a:pPr lvl="0" fontAlgn="base"/>
            <a:endParaRPr lang="it-IT" i="1" dirty="0"/>
          </a:p>
          <a:p>
            <a:pPr lvl="0" fontAlgn="base"/>
            <a:endParaRPr lang="it-IT" i="1" dirty="0"/>
          </a:p>
          <a:p>
            <a:pPr lvl="0" fontAlgn="base"/>
            <a:endParaRPr lang="it-IT" i="1" dirty="0"/>
          </a:p>
          <a:p>
            <a:pPr lvl="0" fontAlgn="base"/>
            <a:endParaRPr lang="it-IT" i="1" dirty="0"/>
          </a:p>
          <a:p>
            <a:pPr lvl="0" fontAlgn="base"/>
            <a:endParaRPr lang="it-IT" i="1" dirty="0"/>
          </a:p>
          <a:p>
            <a:pPr lvl="0" fontAlgn="base"/>
            <a:endParaRPr lang="it-IT" i="1" dirty="0"/>
          </a:p>
          <a:p>
            <a:pPr lvl="0" fontAlgn="base"/>
            <a:endParaRPr lang="it-IT" i="1" dirty="0"/>
          </a:p>
          <a:p>
            <a:pPr lvl="0" fontAlgn="base"/>
            <a:endParaRPr lang="it-IT" i="1" dirty="0"/>
          </a:p>
          <a:p>
            <a:pPr lvl="0" fontAlgn="base"/>
            <a:endParaRPr lang="it-IT" i="1" dirty="0"/>
          </a:p>
          <a:p>
            <a:pPr lvl="0" fontAlgn="base"/>
            <a:endParaRPr lang="it-IT" i="1" dirty="0"/>
          </a:p>
          <a:p>
            <a:pPr lvl="0" fontAlgn="base"/>
            <a:endParaRPr lang="it-IT" i="1" dirty="0"/>
          </a:p>
          <a:p>
            <a:pPr lvl="0" fontAlgn="base"/>
            <a:endParaRPr lang="it-IT" i="1" dirty="0"/>
          </a:p>
          <a:p>
            <a:pPr lvl="0" fontAlgn="base"/>
            <a:endParaRPr lang="it-IT" i="1" dirty="0"/>
          </a:p>
          <a:p>
            <a:pPr lvl="0" fontAlgn="base"/>
            <a:endParaRPr lang="it-IT" i="1" dirty="0"/>
          </a:p>
          <a:p>
            <a:pPr lvl="0" fontAlgn="base"/>
            <a:endParaRPr lang="it-IT" i="1" dirty="0"/>
          </a:p>
          <a:p>
            <a:pPr lvl="0" fontAlgn="base"/>
            <a:endParaRPr lang="it-IT" i="1" dirty="0"/>
          </a:p>
          <a:p>
            <a:pPr marL="352425" lvl="0" fontAlgn="base"/>
            <a:endParaRPr lang="it-IT" i="1" dirty="0"/>
          </a:p>
          <a:p>
            <a:pPr marL="352425" lvl="0" fontAlgn="base"/>
            <a:endParaRPr lang="it-IT" sz="1200" i="1" dirty="0"/>
          </a:p>
          <a:p>
            <a:pPr marL="176213" lvl="0" fontAlgn="base"/>
            <a:r>
              <a:rPr lang="it-IT" dirty="0"/>
              <a:t>18.30-19.30 Presenta il tuo Progetto. Dove siamo arrivati - Sessione 1to1</a:t>
            </a:r>
          </a:p>
          <a:p>
            <a:pPr marL="176213" lvl="0" fontAlgn="base"/>
            <a:r>
              <a:rPr lang="en-US" dirty="0"/>
              <a:t>19.30-09.00 </a:t>
            </a:r>
            <a:r>
              <a:rPr lang="en-US" dirty="0" err="1"/>
              <a:t>Lavoro</a:t>
            </a:r>
            <a:r>
              <a:rPr lang="en-US" dirty="0"/>
              <a:t> in team</a:t>
            </a:r>
            <a:endParaRPr lang="it-IT" dirty="0"/>
          </a:p>
          <a:p>
            <a:pPr marL="176213"/>
            <a:r>
              <a:rPr lang="en-US" dirty="0"/>
              <a:t> </a:t>
            </a:r>
            <a:endParaRPr lang="it-IT" dirty="0"/>
          </a:p>
          <a:p>
            <a:pPr marL="176213"/>
            <a:r>
              <a:rPr lang="en-US" b="1" dirty="0"/>
              <a:t>Secondo </a:t>
            </a:r>
            <a:r>
              <a:rPr lang="en-US" b="1" dirty="0" err="1"/>
              <a:t>Giorno</a:t>
            </a:r>
            <a:r>
              <a:rPr lang="en-US" b="1" dirty="0"/>
              <a:t> </a:t>
            </a:r>
            <a:r>
              <a:rPr lang="it-IT" b="1" dirty="0"/>
              <a:t>03/04/2022</a:t>
            </a:r>
            <a:endParaRPr lang="it-IT" dirty="0"/>
          </a:p>
          <a:p>
            <a:pPr marL="176213" lvl="0" fontAlgn="base"/>
            <a:r>
              <a:rPr lang="it-IT" dirty="0"/>
              <a:t>09.00-12.15 Team al lavoro - Sessione 1to1</a:t>
            </a:r>
          </a:p>
          <a:p>
            <a:pPr marL="176213" lvl="0" fontAlgn="base"/>
            <a:r>
              <a:rPr lang="it-IT" dirty="0"/>
              <a:t>12.15-14.00 Pitching Session - Presentazione pitch alla giuria</a:t>
            </a:r>
          </a:p>
          <a:p>
            <a:pPr marL="176213" lvl="0" fontAlgn="base"/>
            <a:r>
              <a:rPr lang="it-IT" dirty="0"/>
              <a:t>Lunch Break e rientro alla propria residenza</a:t>
            </a:r>
          </a:p>
          <a:p>
            <a:pPr algn="ctr">
              <a:spcAft>
                <a:spcPts val="800"/>
              </a:spcAft>
            </a:pPr>
            <a:endParaRPr lang="it-IT" sz="2400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dugi" panose="020B0502040204020203" pitchFamily="34" charset="0"/>
              <a:ea typeface="Gadugi" panose="020B0502040204020203" pitchFamily="34" charset="0"/>
              <a:cs typeface="Arial Unicode MS" panose="020B0604020202020204" pitchFamily="34" charset="-128"/>
            </a:endParaRPr>
          </a:p>
          <a:p>
            <a:pPr algn="ctr">
              <a:spcAft>
                <a:spcPts val="800"/>
              </a:spcAft>
            </a:pPr>
            <a:endParaRPr lang="it-IT" sz="2400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dugi" panose="020B0502040204020203" pitchFamily="34" charset="0"/>
              <a:ea typeface="Gadugi" panose="020B0502040204020203" pitchFamily="34" charset="0"/>
              <a:cs typeface="Arial Unicode MS" panose="020B0604020202020204" pitchFamily="34" charset="-128"/>
            </a:endParaRPr>
          </a:p>
        </p:txBody>
      </p:sp>
      <p:sp>
        <p:nvSpPr>
          <p:cNvPr id="3" name="Rettangolo 2">
            <a:extLst>
              <a:ext uri="{FF2B5EF4-FFF2-40B4-BE49-F238E27FC236}">
                <a16:creationId xmlns:a16="http://schemas.microsoft.com/office/drawing/2014/main" id="{A4761B73-83B1-4EE7-B398-74D96F223D1A}"/>
              </a:ext>
            </a:extLst>
          </p:cNvPr>
          <p:cNvSpPr/>
          <p:nvPr/>
        </p:nvSpPr>
        <p:spPr>
          <a:xfrm>
            <a:off x="1227952" y="1511885"/>
            <a:ext cx="301877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Aft>
                <a:spcPts val="800"/>
              </a:spcAft>
            </a:pPr>
            <a:r>
              <a:rPr lang="it-IT" sz="320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>
                  <a:solidFill>
                    <a:srgbClr val="000000"/>
                  </a:solidFill>
                </a:uFill>
                <a:latin typeface="Gadugi" panose="020B0502040204020203" pitchFamily="34" charset="0"/>
                <a:ea typeface="Gadugi" panose="020B0502040204020203" pitchFamily="34" charset="0"/>
                <a:cs typeface="Arial Unicode MS" panose="020B0604020202020204" pitchFamily="34" charset="-128"/>
              </a:rPr>
              <a:t>2-3 aprile 2022 </a:t>
            </a:r>
          </a:p>
        </p:txBody>
      </p:sp>
      <p:sp>
        <p:nvSpPr>
          <p:cNvPr id="5" name="Rettangolo 4">
            <a:extLst>
              <a:ext uri="{FF2B5EF4-FFF2-40B4-BE49-F238E27FC236}">
                <a16:creationId xmlns:a16="http://schemas.microsoft.com/office/drawing/2014/main" id="{4E349196-2BBE-4158-A7FE-4C217173A8CE}"/>
              </a:ext>
            </a:extLst>
          </p:cNvPr>
          <p:cNvSpPr/>
          <p:nvPr/>
        </p:nvSpPr>
        <p:spPr>
          <a:xfrm>
            <a:off x="6371493" y="1265470"/>
            <a:ext cx="6096000" cy="92845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spcAft>
                <a:spcPts val="800"/>
              </a:spcAft>
            </a:pPr>
            <a:r>
              <a:rPr lang="it-IT" sz="240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>
                  <a:solidFill>
                    <a:srgbClr val="000000"/>
                  </a:solidFill>
                </a:uFill>
                <a:latin typeface="Gadugi" panose="020B0502040204020203" pitchFamily="34" charset="0"/>
                <a:ea typeface="Gadugi" panose="020B0502040204020203" pitchFamily="34" charset="0"/>
                <a:cs typeface="Arial Unicode MS" panose="020B0604020202020204" pitchFamily="34" charset="-128"/>
              </a:rPr>
              <a:t>Villa Tiberiade</a:t>
            </a:r>
          </a:p>
          <a:p>
            <a:pPr algn="ctr">
              <a:spcAft>
                <a:spcPts val="800"/>
              </a:spcAft>
            </a:pPr>
            <a:endParaRPr lang="it-IT" sz="100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Fill>
                <a:solidFill>
                  <a:srgbClr val="000000"/>
                </a:solidFill>
              </a:uFill>
              <a:latin typeface="Gadugi" panose="020B0502040204020203" pitchFamily="34" charset="0"/>
              <a:ea typeface="Gadugi" panose="020B0502040204020203" pitchFamily="34" charset="0"/>
              <a:cs typeface="Arial Unicode MS" panose="020B0604020202020204" pitchFamily="34" charset="-128"/>
            </a:endParaRPr>
          </a:p>
          <a:p>
            <a:pPr algn="ctr">
              <a:spcAft>
                <a:spcPts val="800"/>
              </a:spcAft>
            </a:pPr>
            <a:r>
              <a:rPr lang="it-IT" sz="140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dugi" panose="020B0502040204020203" pitchFamily="34" charset="0"/>
                <a:ea typeface="Gadugi" panose="020B0502040204020203" pitchFamily="34" charset="0"/>
                <a:cs typeface="Arial Unicode MS" panose="020B0604020202020204" pitchFamily="34" charset="-128"/>
              </a:rPr>
              <a:t>Torre Annunziata (NA)</a:t>
            </a:r>
          </a:p>
        </p:txBody>
      </p:sp>
    </p:spTree>
    <p:extLst>
      <p:ext uri="{BB962C8B-B14F-4D97-AF65-F5344CB8AC3E}">
        <p14:creationId xmlns:p14="http://schemas.microsoft.com/office/powerpoint/2010/main" val="1144805003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BANDO STARTUP GIOVANI | Comune di Mozzanica">
            <a:extLst>
              <a:ext uri="{FF2B5EF4-FFF2-40B4-BE49-F238E27FC236}">
                <a16:creationId xmlns:a16="http://schemas.microsoft.com/office/drawing/2014/main" id="{A081F9A8-3E30-4A07-A1DC-8CAC18717CE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821" r="14466" b="-1"/>
          <a:stretch/>
        </p:blipFill>
        <p:spPr bwMode="auto">
          <a:xfrm>
            <a:off x="4792890" y="0"/>
            <a:ext cx="2606218" cy="25317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Immagine 5">
            <a:extLst>
              <a:ext uri="{FF2B5EF4-FFF2-40B4-BE49-F238E27FC236}">
                <a16:creationId xmlns:a16="http://schemas.microsoft.com/office/drawing/2014/main" id="{B39ED37C-44C2-493D-9332-EE1D9AEC691E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803" y="123242"/>
            <a:ext cx="2573944" cy="1994807"/>
          </a:xfrm>
          <a:prstGeom prst="rect">
            <a:avLst/>
          </a:prstGeom>
        </p:spPr>
      </p:pic>
      <p:pic>
        <p:nvPicPr>
          <p:cNvPr id="7" name="Immagine 6">
            <a:extLst>
              <a:ext uri="{FF2B5EF4-FFF2-40B4-BE49-F238E27FC236}">
                <a16:creationId xmlns:a16="http://schemas.microsoft.com/office/drawing/2014/main" id="{296FA63D-2A29-4997-BA3C-CA3D9F2997DE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clrChange>
              <a:clrFrom>
                <a:srgbClr val="F6F6F6"/>
              </a:clrFrom>
              <a:clrTo>
                <a:srgbClr val="F6F6F6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012" t="5177" r="5123" b="4213"/>
          <a:stretch/>
        </p:blipFill>
        <p:spPr>
          <a:xfrm>
            <a:off x="9871789" y="246717"/>
            <a:ext cx="1871332" cy="1871332"/>
          </a:xfrm>
          <a:prstGeom prst="rect">
            <a:avLst/>
          </a:prstGeom>
        </p:spPr>
      </p:pic>
      <p:sp>
        <p:nvSpPr>
          <p:cNvPr id="2" name="Rettangolo 1">
            <a:extLst>
              <a:ext uri="{FF2B5EF4-FFF2-40B4-BE49-F238E27FC236}">
                <a16:creationId xmlns:a16="http://schemas.microsoft.com/office/drawing/2014/main" id="{3034565F-161F-4B9B-9F98-FCB9E7EAFB96}"/>
              </a:ext>
            </a:extLst>
          </p:cNvPr>
          <p:cNvSpPr/>
          <p:nvPr/>
        </p:nvSpPr>
        <p:spPr>
          <a:xfrm>
            <a:off x="1596469" y="2848293"/>
            <a:ext cx="8999060" cy="41857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800"/>
              </a:spcAft>
            </a:pPr>
            <a:endParaRPr lang="it-IT" sz="200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Fill>
                <a:solidFill>
                  <a:srgbClr val="000000"/>
                </a:solidFill>
              </a:uFill>
              <a:latin typeface="Gadugi" panose="020B0502040204020203" pitchFamily="34" charset="0"/>
              <a:ea typeface="Gadugi" panose="020B0502040204020203" pitchFamily="34" charset="0"/>
              <a:cs typeface="Arial Unicode MS" panose="020B0604020202020204" pitchFamily="34" charset="-128"/>
            </a:endParaRPr>
          </a:p>
          <a:p>
            <a:pPr algn="ctr">
              <a:spcAft>
                <a:spcPts val="800"/>
              </a:spcAft>
            </a:pPr>
            <a:r>
              <a:rPr lang="it-IT" sz="400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>
                  <a:solidFill>
                    <a:srgbClr val="000000"/>
                  </a:solidFill>
                </a:uFill>
                <a:latin typeface="Gadugi" panose="020B0502040204020203" pitchFamily="34" charset="0"/>
                <a:ea typeface="Gadugi" panose="020B0502040204020203" pitchFamily="34" charset="0"/>
                <a:cs typeface="Arial Unicode MS" panose="020B0604020202020204" pitchFamily="34" charset="-128"/>
              </a:rPr>
              <a:t>2-3 aprile 2022 </a:t>
            </a:r>
          </a:p>
          <a:p>
            <a:pPr algn="ctr">
              <a:spcAft>
                <a:spcPts val="800"/>
              </a:spcAft>
            </a:pPr>
            <a:endParaRPr lang="it-IT" sz="100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Fill>
                <a:solidFill>
                  <a:srgbClr val="000000"/>
                </a:solidFill>
              </a:uFill>
              <a:latin typeface="Gadugi" panose="020B0502040204020203" pitchFamily="34" charset="0"/>
              <a:ea typeface="Gadugi" panose="020B0502040204020203" pitchFamily="34" charset="0"/>
              <a:cs typeface="Arial Unicode MS" panose="020B0604020202020204" pitchFamily="34" charset="-128"/>
            </a:endParaRPr>
          </a:p>
          <a:p>
            <a:pPr algn="ctr">
              <a:spcAft>
                <a:spcPts val="800"/>
              </a:spcAft>
            </a:pPr>
            <a:r>
              <a:rPr lang="it-IT" sz="400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>
                  <a:solidFill>
                    <a:srgbClr val="000000"/>
                  </a:solidFill>
                </a:uFill>
                <a:latin typeface="Gadugi" panose="020B0502040204020203" pitchFamily="34" charset="0"/>
                <a:ea typeface="Gadugi" panose="020B0502040204020203" pitchFamily="34" charset="0"/>
                <a:cs typeface="Arial Unicode MS" panose="020B0604020202020204" pitchFamily="34" charset="-128"/>
              </a:rPr>
              <a:t>Villa Tiberiade</a:t>
            </a:r>
          </a:p>
          <a:p>
            <a:pPr algn="ctr">
              <a:spcAft>
                <a:spcPts val="800"/>
              </a:spcAft>
            </a:pPr>
            <a:endParaRPr lang="it-IT" sz="300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Fill>
                <a:solidFill>
                  <a:srgbClr val="000000"/>
                </a:solidFill>
              </a:uFill>
              <a:latin typeface="Gadugi" panose="020B0502040204020203" pitchFamily="34" charset="0"/>
              <a:ea typeface="Gadugi" panose="020B0502040204020203" pitchFamily="34" charset="0"/>
              <a:cs typeface="Arial Unicode MS" panose="020B0604020202020204" pitchFamily="34" charset="-128"/>
            </a:endParaRPr>
          </a:p>
          <a:p>
            <a:pPr algn="ctr">
              <a:spcAft>
                <a:spcPts val="800"/>
              </a:spcAft>
            </a:pPr>
            <a:r>
              <a:rPr lang="it-IT" sz="240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dugi" panose="020B0502040204020203" pitchFamily="34" charset="0"/>
                <a:ea typeface="Gadugi" panose="020B0502040204020203" pitchFamily="34" charset="0"/>
                <a:cs typeface="Arial Unicode MS" panose="020B0604020202020204" pitchFamily="34" charset="-128"/>
              </a:rPr>
              <a:t>Torre Annunziata (NA)</a:t>
            </a:r>
          </a:p>
          <a:p>
            <a:pPr algn="ctr">
              <a:spcAft>
                <a:spcPts val="800"/>
              </a:spcAft>
            </a:pPr>
            <a:endParaRPr lang="it-IT" sz="2400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dugi" panose="020B0502040204020203" pitchFamily="34" charset="0"/>
              <a:ea typeface="Gadugi" panose="020B0502040204020203" pitchFamily="34" charset="0"/>
              <a:cs typeface="Arial Unicode MS" panose="020B0604020202020204" pitchFamily="34" charset="-128"/>
            </a:endParaRPr>
          </a:p>
          <a:p>
            <a:pPr algn="ctr">
              <a:spcAft>
                <a:spcPts val="800"/>
              </a:spcAft>
            </a:pPr>
            <a:r>
              <a:rPr lang="it-IT" sz="240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dugi" panose="020B0502040204020203" pitchFamily="34" charset="0"/>
                <a:ea typeface="Gadugi" panose="020B0502040204020203" pitchFamily="34" charset="0"/>
                <a:cs typeface="Arial Unicode MS" panose="020B0604020202020204" pitchFamily="34" charset="-128"/>
              </a:rPr>
              <a:t>Dalle ore 9.00 del 2 aprile alle ore 15.00 del 3 aprile</a:t>
            </a:r>
          </a:p>
          <a:p>
            <a:pPr algn="ctr">
              <a:spcAft>
                <a:spcPts val="800"/>
              </a:spcAft>
            </a:pPr>
            <a:endParaRPr lang="it-IT" sz="2400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dugi" panose="020B0502040204020203" pitchFamily="34" charset="0"/>
              <a:ea typeface="Gadugi" panose="020B0502040204020203" pitchFamily="34" charset="0"/>
              <a:cs typeface="Arial Unicode MS" panose="020B0604020202020204" pitchFamily="34" charset="-128"/>
            </a:endParaRPr>
          </a:p>
          <a:p>
            <a:pPr algn="ctr">
              <a:spcAft>
                <a:spcPts val="800"/>
              </a:spcAft>
            </a:pPr>
            <a:endParaRPr lang="it-IT" sz="2400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dugi" panose="020B0502040204020203" pitchFamily="34" charset="0"/>
              <a:ea typeface="Gadugi" panose="020B0502040204020203" pitchFamily="34" charset="0"/>
              <a:cs typeface="Arial Unicode MS" panose="020B0604020202020204" pitchFamily="34" charset="-128"/>
            </a:endParaRPr>
          </a:p>
        </p:txBody>
      </p:sp>
      <p:sp>
        <p:nvSpPr>
          <p:cNvPr id="3" name="Rettangolo 2">
            <a:extLst>
              <a:ext uri="{FF2B5EF4-FFF2-40B4-BE49-F238E27FC236}">
                <a16:creationId xmlns:a16="http://schemas.microsoft.com/office/drawing/2014/main" id="{96618B05-D105-4149-A5FE-FE9386FFB360}"/>
              </a:ext>
            </a:extLst>
          </p:cNvPr>
          <p:cNvSpPr/>
          <p:nvPr/>
        </p:nvSpPr>
        <p:spPr>
          <a:xfrm rot="20156663">
            <a:off x="-37322" y="2858736"/>
            <a:ext cx="4875053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it-IT" sz="8000" b="0" cap="none" spc="0" dirty="0">
                <a:ln w="0"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effectLst>
                  <a:reflection blurRad="6350" stA="53000" endA="300" endPos="35500" dir="5400000" sy="-90000" algn="bl" rotWithShape="0"/>
                </a:effectLst>
                <a:latin typeface="Balges FREE" panose="02000504000000020004" pitchFamily="2" charset="0"/>
              </a:rPr>
              <a:t>Arrivederci </a:t>
            </a:r>
          </a:p>
        </p:txBody>
      </p:sp>
    </p:spTree>
    <p:extLst>
      <p:ext uri="{BB962C8B-B14F-4D97-AF65-F5344CB8AC3E}">
        <p14:creationId xmlns:p14="http://schemas.microsoft.com/office/powerpoint/2010/main" val="1303518801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1097</TotalTime>
  <Words>266</Words>
  <Application>Microsoft Office PowerPoint</Application>
  <PresentationFormat>Widescreen</PresentationFormat>
  <Paragraphs>66</Paragraphs>
  <Slides>5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5</vt:i4>
      </vt:variant>
    </vt:vector>
  </HeadingPairs>
  <TitlesOfParts>
    <vt:vector size="11" baseType="lpstr">
      <vt:lpstr>Arial</vt:lpstr>
      <vt:lpstr>Balges FREE</vt:lpstr>
      <vt:lpstr>Calibri</vt:lpstr>
      <vt:lpstr>Calibri Light</vt:lpstr>
      <vt:lpstr>Gadugi</vt:lpstr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Maria,  madre di ogni nuovo annuncio…</dc:title>
  <dc:creator>Utente</dc:creator>
  <cp:lastModifiedBy>Giuliana Luongo</cp:lastModifiedBy>
  <cp:revision>15</cp:revision>
  <dcterms:created xsi:type="dcterms:W3CDTF">2022-03-16T13:18:37Z</dcterms:created>
  <dcterms:modified xsi:type="dcterms:W3CDTF">2022-03-17T08:26:53Z</dcterms:modified>
</cp:coreProperties>
</file>