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263" r:id="rId3"/>
    <p:sldId id="265" r:id="rId4"/>
    <p:sldId id="266" r:id="rId5"/>
    <p:sldId id="267" r:id="rId6"/>
    <p:sldId id="268" r:id="rId7"/>
    <p:sldId id="270" r:id="rId8"/>
    <p:sldId id="271" r:id="rId9"/>
    <p:sldId id="277" r:id="rId10"/>
    <p:sldId id="269" r:id="rId11"/>
    <p:sldId id="274" r:id="rId12"/>
    <p:sldId id="313" r:id="rId13"/>
    <p:sldId id="291" r:id="rId14"/>
    <p:sldId id="292" r:id="rId15"/>
    <p:sldId id="307" r:id="rId16"/>
    <p:sldId id="308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60093"/>
    <a:srgbClr val="FF0066"/>
    <a:srgbClr val="FF9900"/>
    <a:srgbClr val="00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F8D07-2C80-41F7-B7DC-B9FBE283040B}" type="doc">
      <dgm:prSet loTypeId="urn:microsoft.com/office/officeart/2005/8/layout/hProcess10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977AE2E-E4F5-4732-8F6D-CF2D78E458E2}">
      <dgm:prSet phldrT="[Texto]" custT="1"/>
      <dgm:spPr/>
      <dgm:t>
        <a:bodyPr/>
        <a:lstStyle/>
        <a:p>
          <a:r>
            <a:rPr lang="it-IT" sz="2000" b="1" dirty="0"/>
            <a:t>CHIAMATA ALLA SANTITÀ</a:t>
          </a:r>
          <a:r>
            <a:rPr lang="it-IT" sz="2000" dirty="0"/>
            <a:t>   </a:t>
          </a:r>
          <a:endParaRPr lang="es-CO" sz="2000" dirty="0">
            <a:solidFill>
              <a:schemeClr val="tx1"/>
            </a:solidFill>
          </a:endParaRPr>
        </a:p>
      </dgm:t>
    </dgm:pt>
    <dgm:pt modelId="{D643A9B9-2D3D-4758-82F6-B8CD48A2C68A}" type="parTrans" cxnId="{1DD2D607-06F3-4869-8E8B-00059A2AB03B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B7EB037E-4CD0-4C63-98A1-02466629619E}" type="sibTrans" cxnId="{1DD2D607-06F3-4869-8E8B-00059A2AB03B}">
      <dgm:prSet custT="1"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538443AC-DE39-467F-951B-161053912487}">
      <dgm:prSet phldrT="[Texto]" custT="1"/>
      <dgm:spPr/>
      <dgm:t>
        <a:bodyPr/>
        <a:lstStyle/>
        <a:p>
          <a:r>
            <a:rPr lang="it-IT" sz="2000" b="1" dirty="0"/>
            <a:t>DUE SOTTILI NEMICI DELLA SANTITÀ</a:t>
          </a:r>
          <a:r>
            <a:rPr lang="it-IT" sz="2000" dirty="0"/>
            <a:t>    </a:t>
          </a:r>
          <a:endParaRPr lang="es-CO" sz="2000" dirty="0">
            <a:solidFill>
              <a:schemeClr val="tx1"/>
            </a:solidFill>
          </a:endParaRPr>
        </a:p>
      </dgm:t>
    </dgm:pt>
    <dgm:pt modelId="{65B1B9FF-419E-400A-BAFD-C1C1BA996EE8}" type="parTrans" cxnId="{553F28E7-5EBB-4CB0-B297-7D7E015D6C63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B654212A-2323-4FF6-819C-90E64D3E39E2}" type="sibTrans" cxnId="{553F28E7-5EBB-4CB0-B297-7D7E015D6C63}">
      <dgm:prSet custT="1"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9B496B42-1B8F-4E85-B0FB-4DB94C38D738}">
      <dgm:prSet phldrT="[Texto]" custT="1"/>
      <dgm:spPr/>
      <dgm:t>
        <a:bodyPr/>
        <a:lstStyle/>
        <a:p>
          <a:r>
            <a:rPr lang="it-IT" sz="2000" b="1" dirty="0"/>
            <a:t>ALLA LUCE DEL MAESTRO </a:t>
          </a:r>
          <a:endParaRPr lang="es-CO" sz="2000" dirty="0">
            <a:solidFill>
              <a:schemeClr val="tx1"/>
            </a:solidFill>
          </a:endParaRPr>
        </a:p>
      </dgm:t>
    </dgm:pt>
    <dgm:pt modelId="{A97F5CF4-7098-4A77-BFFB-800A80B4FD1B}" type="parTrans" cxnId="{FDA767D1-05E6-4195-9851-5AB1B870226F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8BFA3994-5D4E-4E9C-B34F-647FCD6BBF89}" type="sibTrans" cxnId="{FDA767D1-05E6-4195-9851-5AB1B870226F}">
      <dgm:prSet custT="1"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F39F1DD5-27A5-4DAE-9331-C4824962853E}">
      <dgm:prSet phldrT="[Texto]" custT="1"/>
      <dgm:spPr/>
      <dgm:t>
        <a:bodyPr/>
        <a:lstStyle/>
        <a:p>
          <a:r>
            <a:rPr lang="it-IT" sz="1600" b="1" dirty="0"/>
            <a:t>ALCUNE CARATTERISTICHE DELLA SANTITÀ NEL MONDO </a:t>
          </a:r>
          <a:r>
            <a:rPr lang="it-IT" sz="1800" b="1" dirty="0"/>
            <a:t>ATTUALE</a:t>
          </a:r>
          <a:r>
            <a:rPr lang="it-IT" sz="2000" dirty="0"/>
            <a:t>    </a:t>
          </a:r>
          <a:endParaRPr lang="es-CO" sz="2000" dirty="0">
            <a:solidFill>
              <a:schemeClr val="tx1"/>
            </a:solidFill>
          </a:endParaRPr>
        </a:p>
      </dgm:t>
    </dgm:pt>
    <dgm:pt modelId="{2F95FA1F-4844-4D7B-9469-F79AFA6C26B9}" type="parTrans" cxnId="{218AE6F4-017C-4579-A895-88358BFEB223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6C06D6DE-19F0-439E-A2B8-3ABC34E47D01}" type="sibTrans" cxnId="{218AE6F4-017C-4579-A895-88358BFEB223}">
      <dgm:prSet custT="1"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79E40EAA-CDCA-4D03-B96E-4D90322038DB}">
      <dgm:prSet phldrT="[Texto]" custT="1"/>
      <dgm:spPr/>
      <dgm:t>
        <a:bodyPr/>
        <a:lstStyle/>
        <a:p>
          <a:r>
            <a:rPr lang="it-IT" sz="1400" b="1" dirty="0"/>
            <a:t>COMBATTIMENTO, VIGILANZA E DISCERNIMENTO</a:t>
          </a:r>
          <a:endParaRPr lang="es-CO" sz="1400" dirty="0">
            <a:solidFill>
              <a:schemeClr val="tx1"/>
            </a:solidFill>
          </a:endParaRPr>
        </a:p>
      </dgm:t>
    </dgm:pt>
    <dgm:pt modelId="{F64FC339-3072-43A5-A241-D11BC9107EDF}" type="parTrans" cxnId="{190D9185-A110-49F3-A42F-D1264C0AF116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BCAEEE8F-2B1C-453A-9120-B9AA584D0C50}" type="sibTrans" cxnId="{190D9185-A110-49F3-A42F-D1264C0AF116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8A97D397-0566-4882-B915-556F5598C8D3}" type="pres">
      <dgm:prSet presAssocID="{B25F8D07-2C80-41F7-B7DC-B9FBE283040B}" presName="Name0" presStyleCnt="0">
        <dgm:presLayoutVars>
          <dgm:dir/>
          <dgm:resizeHandles val="exact"/>
        </dgm:presLayoutVars>
      </dgm:prSet>
      <dgm:spPr/>
    </dgm:pt>
    <dgm:pt modelId="{D0FFF37D-86B7-42F5-B33A-0872AE0DDDD4}" type="pres">
      <dgm:prSet presAssocID="{1977AE2E-E4F5-4732-8F6D-CF2D78E458E2}" presName="composite" presStyleCnt="0"/>
      <dgm:spPr/>
    </dgm:pt>
    <dgm:pt modelId="{94C21C16-A701-4FB5-ACA6-7BAC9A40FF35}" type="pres">
      <dgm:prSet presAssocID="{1977AE2E-E4F5-4732-8F6D-CF2D78E458E2}" presName="imagSh" presStyleLbl="bgImgPlace1" presStyleIdx="0" presStyleCnt="5"/>
      <dgm:spPr/>
    </dgm:pt>
    <dgm:pt modelId="{07F9F4A7-5ABB-4454-B398-8EFCCDB872C8}" type="pres">
      <dgm:prSet presAssocID="{1977AE2E-E4F5-4732-8F6D-CF2D78E458E2}" presName="txNode" presStyleLbl="node1" presStyleIdx="0" presStyleCnt="5" custScaleY="120967" custLinFactNeighborX="838" custLinFactNeighborY="2513">
        <dgm:presLayoutVars>
          <dgm:bulletEnabled val="1"/>
        </dgm:presLayoutVars>
      </dgm:prSet>
      <dgm:spPr/>
    </dgm:pt>
    <dgm:pt modelId="{69C55B5C-870F-4ACF-B3EB-A8D833C8EF1B}" type="pres">
      <dgm:prSet presAssocID="{B7EB037E-4CD0-4C63-98A1-02466629619E}" presName="sibTrans" presStyleLbl="sibTrans2D1" presStyleIdx="0" presStyleCnt="4"/>
      <dgm:spPr/>
    </dgm:pt>
    <dgm:pt modelId="{D55DD172-197D-4276-BACE-84AE0F064E19}" type="pres">
      <dgm:prSet presAssocID="{B7EB037E-4CD0-4C63-98A1-02466629619E}" presName="connTx" presStyleLbl="sibTrans2D1" presStyleIdx="0" presStyleCnt="4"/>
      <dgm:spPr/>
    </dgm:pt>
    <dgm:pt modelId="{8EFDBB20-1CCD-4691-84FF-2DDBDB1C9FFF}" type="pres">
      <dgm:prSet presAssocID="{538443AC-DE39-467F-951B-161053912487}" presName="composite" presStyleCnt="0"/>
      <dgm:spPr/>
    </dgm:pt>
    <dgm:pt modelId="{9F867406-15A0-44C9-AA98-C0988DD5BD5C}" type="pres">
      <dgm:prSet presAssocID="{538443AC-DE39-467F-951B-161053912487}" presName="imagSh" presStyleLbl="bgImgPlace1" presStyleIdx="1" presStyleCnt="5"/>
      <dgm:spPr/>
    </dgm:pt>
    <dgm:pt modelId="{25CC478A-73D3-4373-83D4-4AEF7194EE76}" type="pres">
      <dgm:prSet presAssocID="{538443AC-DE39-467F-951B-161053912487}" presName="txNode" presStyleLbl="node1" presStyleIdx="1" presStyleCnt="5" custScaleY="120967">
        <dgm:presLayoutVars>
          <dgm:bulletEnabled val="1"/>
        </dgm:presLayoutVars>
      </dgm:prSet>
      <dgm:spPr/>
    </dgm:pt>
    <dgm:pt modelId="{8E952C2E-C755-4979-8A9A-BC09236320A6}" type="pres">
      <dgm:prSet presAssocID="{B654212A-2323-4FF6-819C-90E64D3E39E2}" presName="sibTrans" presStyleLbl="sibTrans2D1" presStyleIdx="1" presStyleCnt="4"/>
      <dgm:spPr/>
    </dgm:pt>
    <dgm:pt modelId="{4171593A-3484-40D8-83C1-94BCB6C1832E}" type="pres">
      <dgm:prSet presAssocID="{B654212A-2323-4FF6-819C-90E64D3E39E2}" presName="connTx" presStyleLbl="sibTrans2D1" presStyleIdx="1" presStyleCnt="4"/>
      <dgm:spPr/>
    </dgm:pt>
    <dgm:pt modelId="{CA3CC7D8-088F-4DC0-9421-9C19EB002614}" type="pres">
      <dgm:prSet presAssocID="{9B496B42-1B8F-4E85-B0FB-4DB94C38D738}" presName="composite" presStyleCnt="0"/>
      <dgm:spPr/>
    </dgm:pt>
    <dgm:pt modelId="{3DF0C77D-7300-4560-A3F5-06CD10E42037}" type="pres">
      <dgm:prSet presAssocID="{9B496B42-1B8F-4E85-B0FB-4DB94C38D738}" presName="imagSh" presStyleLbl="bgImgPlace1" presStyleIdx="2" presStyleCnt="5"/>
      <dgm:spPr/>
    </dgm:pt>
    <dgm:pt modelId="{A6ABE76B-EA3D-437A-82CA-91002A21CF1D}" type="pres">
      <dgm:prSet presAssocID="{9B496B42-1B8F-4E85-B0FB-4DB94C38D738}" presName="txNode" presStyleLbl="node1" presStyleIdx="2" presStyleCnt="5" custScaleY="120967">
        <dgm:presLayoutVars>
          <dgm:bulletEnabled val="1"/>
        </dgm:presLayoutVars>
      </dgm:prSet>
      <dgm:spPr/>
    </dgm:pt>
    <dgm:pt modelId="{08FB6F3E-4268-49EF-A706-B5BDFB09CC60}" type="pres">
      <dgm:prSet presAssocID="{8BFA3994-5D4E-4E9C-B34F-647FCD6BBF89}" presName="sibTrans" presStyleLbl="sibTrans2D1" presStyleIdx="2" presStyleCnt="4"/>
      <dgm:spPr/>
    </dgm:pt>
    <dgm:pt modelId="{55E55EDB-E1C6-415A-805A-8819268BF22B}" type="pres">
      <dgm:prSet presAssocID="{8BFA3994-5D4E-4E9C-B34F-647FCD6BBF89}" presName="connTx" presStyleLbl="sibTrans2D1" presStyleIdx="2" presStyleCnt="4"/>
      <dgm:spPr/>
    </dgm:pt>
    <dgm:pt modelId="{99DEA129-FF70-40C0-B7F5-FB8D1E7B5A19}" type="pres">
      <dgm:prSet presAssocID="{F39F1DD5-27A5-4DAE-9331-C4824962853E}" presName="composite" presStyleCnt="0"/>
      <dgm:spPr/>
    </dgm:pt>
    <dgm:pt modelId="{9877B1B9-7B24-4AD2-A2AD-529F465DD7F1}" type="pres">
      <dgm:prSet presAssocID="{F39F1DD5-27A5-4DAE-9331-C4824962853E}" presName="imagSh" presStyleLbl="bgImgPlace1" presStyleIdx="3" presStyleCnt="5"/>
      <dgm:spPr/>
    </dgm:pt>
    <dgm:pt modelId="{38D4D867-79AB-446E-82EA-2BFD750B12EE}" type="pres">
      <dgm:prSet presAssocID="{F39F1DD5-27A5-4DAE-9331-C4824962853E}" presName="txNode" presStyleLbl="node1" presStyleIdx="3" presStyleCnt="5" custScaleY="120967">
        <dgm:presLayoutVars>
          <dgm:bulletEnabled val="1"/>
        </dgm:presLayoutVars>
      </dgm:prSet>
      <dgm:spPr/>
    </dgm:pt>
    <dgm:pt modelId="{EB44F0F7-ACD0-4FCA-8CB0-39480E7389C4}" type="pres">
      <dgm:prSet presAssocID="{6C06D6DE-19F0-439E-A2B8-3ABC34E47D01}" presName="sibTrans" presStyleLbl="sibTrans2D1" presStyleIdx="3" presStyleCnt="4"/>
      <dgm:spPr/>
    </dgm:pt>
    <dgm:pt modelId="{3ADE863F-035B-4EA3-99EC-5035F2D9DF1D}" type="pres">
      <dgm:prSet presAssocID="{6C06D6DE-19F0-439E-A2B8-3ABC34E47D01}" presName="connTx" presStyleLbl="sibTrans2D1" presStyleIdx="3" presStyleCnt="4"/>
      <dgm:spPr/>
    </dgm:pt>
    <dgm:pt modelId="{5E9E5981-D67F-4CEF-B59A-6F6BEAAB1EC7}" type="pres">
      <dgm:prSet presAssocID="{79E40EAA-CDCA-4D03-B96E-4D90322038DB}" presName="composite" presStyleCnt="0"/>
      <dgm:spPr/>
    </dgm:pt>
    <dgm:pt modelId="{1B76CDE2-6DAC-4449-8A26-846F911892E1}" type="pres">
      <dgm:prSet presAssocID="{79E40EAA-CDCA-4D03-B96E-4D90322038DB}" presName="imagSh" presStyleLbl="bgImgPlace1" presStyleIdx="4" presStyleCnt="5"/>
      <dgm:spPr/>
    </dgm:pt>
    <dgm:pt modelId="{5EDF53B8-4313-4382-9BCC-39F4CA5940A2}" type="pres">
      <dgm:prSet presAssocID="{79E40EAA-CDCA-4D03-B96E-4D90322038DB}" presName="txNode" presStyleLbl="node1" presStyleIdx="4" presStyleCnt="5" custScaleX="104516" custScaleY="120967">
        <dgm:presLayoutVars>
          <dgm:bulletEnabled val="1"/>
        </dgm:presLayoutVars>
      </dgm:prSet>
      <dgm:spPr/>
    </dgm:pt>
  </dgm:ptLst>
  <dgm:cxnLst>
    <dgm:cxn modelId="{1DD2D607-06F3-4869-8E8B-00059A2AB03B}" srcId="{B25F8D07-2C80-41F7-B7DC-B9FBE283040B}" destId="{1977AE2E-E4F5-4732-8F6D-CF2D78E458E2}" srcOrd="0" destOrd="0" parTransId="{D643A9B9-2D3D-4758-82F6-B8CD48A2C68A}" sibTransId="{B7EB037E-4CD0-4C63-98A1-02466629619E}"/>
    <dgm:cxn modelId="{37ADAB0A-4308-4242-8D55-810B03D12A3E}" type="presOf" srcId="{B654212A-2323-4FF6-819C-90E64D3E39E2}" destId="{4171593A-3484-40D8-83C1-94BCB6C1832E}" srcOrd="1" destOrd="0" presId="urn:microsoft.com/office/officeart/2005/8/layout/hProcess10"/>
    <dgm:cxn modelId="{C725C41A-AFBE-47F7-ACBB-D687297422C8}" type="presOf" srcId="{F39F1DD5-27A5-4DAE-9331-C4824962853E}" destId="{38D4D867-79AB-446E-82EA-2BFD750B12EE}" srcOrd="0" destOrd="0" presId="urn:microsoft.com/office/officeart/2005/8/layout/hProcess10"/>
    <dgm:cxn modelId="{5892A81F-E6A0-4411-8866-EE4C4406A586}" type="presOf" srcId="{538443AC-DE39-467F-951B-161053912487}" destId="{25CC478A-73D3-4373-83D4-4AEF7194EE76}" srcOrd="0" destOrd="0" presId="urn:microsoft.com/office/officeart/2005/8/layout/hProcess10"/>
    <dgm:cxn modelId="{7D75E839-C94C-43DD-871F-DECB0754FA5F}" type="presOf" srcId="{9B496B42-1B8F-4E85-B0FB-4DB94C38D738}" destId="{A6ABE76B-EA3D-437A-82CA-91002A21CF1D}" srcOrd="0" destOrd="0" presId="urn:microsoft.com/office/officeart/2005/8/layout/hProcess10"/>
    <dgm:cxn modelId="{5DAD4147-5B4A-43BB-953D-DA6BB0C9AC2E}" type="presOf" srcId="{B25F8D07-2C80-41F7-B7DC-B9FBE283040B}" destId="{8A97D397-0566-4882-B915-556F5598C8D3}" srcOrd="0" destOrd="0" presId="urn:microsoft.com/office/officeart/2005/8/layout/hProcess10"/>
    <dgm:cxn modelId="{6CCBF453-065A-4975-92CF-E7453A12DE9A}" type="presOf" srcId="{B7EB037E-4CD0-4C63-98A1-02466629619E}" destId="{D55DD172-197D-4276-BACE-84AE0F064E19}" srcOrd="1" destOrd="0" presId="urn:microsoft.com/office/officeart/2005/8/layout/hProcess10"/>
    <dgm:cxn modelId="{3F6A815A-03B2-43E9-9893-0DE6E01CC128}" type="presOf" srcId="{6C06D6DE-19F0-439E-A2B8-3ABC34E47D01}" destId="{EB44F0F7-ACD0-4FCA-8CB0-39480E7389C4}" srcOrd="0" destOrd="0" presId="urn:microsoft.com/office/officeart/2005/8/layout/hProcess10"/>
    <dgm:cxn modelId="{190D9185-A110-49F3-A42F-D1264C0AF116}" srcId="{B25F8D07-2C80-41F7-B7DC-B9FBE283040B}" destId="{79E40EAA-CDCA-4D03-B96E-4D90322038DB}" srcOrd="4" destOrd="0" parTransId="{F64FC339-3072-43A5-A241-D11BC9107EDF}" sibTransId="{BCAEEE8F-2B1C-453A-9120-B9AA584D0C50}"/>
    <dgm:cxn modelId="{8A2DC99B-F3EA-4A2F-964C-B499C4D4E8E2}" type="presOf" srcId="{1977AE2E-E4F5-4732-8F6D-CF2D78E458E2}" destId="{07F9F4A7-5ABB-4454-B398-8EFCCDB872C8}" srcOrd="0" destOrd="0" presId="urn:microsoft.com/office/officeart/2005/8/layout/hProcess10"/>
    <dgm:cxn modelId="{CBB717A4-2386-4DCE-9F37-B9B5E5363EE7}" type="presOf" srcId="{B654212A-2323-4FF6-819C-90E64D3E39E2}" destId="{8E952C2E-C755-4979-8A9A-BC09236320A6}" srcOrd="0" destOrd="0" presId="urn:microsoft.com/office/officeart/2005/8/layout/hProcess10"/>
    <dgm:cxn modelId="{D42AF6AC-1857-4812-9263-EFAA496AB916}" type="presOf" srcId="{B7EB037E-4CD0-4C63-98A1-02466629619E}" destId="{69C55B5C-870F-4ACF-B3EB-A8D833C8EF1B}" srcOrd="0" destOrd="0" presId="urn:microsoft.com/office/officeart/2005/8/layout/hProcess10"/>
    <dgm:cxn modelId="{FDA767D1-05E6-4195-9851-5AB1B870226F}" srcId="{B25F8D07-2C80-41F7-B7DC-B9FBE283040B}" destId="{9B496B42-1B8F-4E85-B0FB-4DB94C38D738}" srcOrd="2" destOrd="0" parTransId="{A97F5CF4-7098-4A77-BFFB-800A80B4FD1B}" sibTransId="{8BFA3994-5D4E-4E9C-B34F-647FCD6BBF89}"/>
    <dgm:cxn modelId="{DD9C83D4-3828-4AB0-8906-7F2B4DA9E841}" type="presOf" srcId="{6C06D6DE-19F0-439E-A2B8-3ABC34E47D01}" destId="{3ADE863F-035B-4EA3-99EC-5035F2D9DF1D}" srcOrd="1" destOrd="0" presId="urn:microsoft.com/office/officeart/2005/8/layout/hProcess10"/>
    <dgm:cxn modelId="{679CCDD7-F2F5-4F2B-B3C7-465987C48F7E}" type="presOf" srcId="{8BFA3994-5D4E-4E9C-B34F-647FCD6BBF89}" destId="{55E55EDB-E1C6-415A-805A-8819268BF22B}" srcOrd="1" destOrd="0" presId="urn:microsoft.com/office/officeart/2005/8/layout/hProcess10"/>
    <dgm:cxn modelId="{553F28E7-5EBB-4CB0-B297-7D7E015D6C63}" srcId="{B25F8D07-2C80-41F7-B7DC-B9FBE283040B}" destId="{538443AC-DE39-467F-951B-161053912487}" srcOrd="1" destOrd="0" parTransId="{65B1B9FF-419E-400A-BAFD-C1C1BA996EE8}" sibTransId="{B654212A-2323-4FF6-819C-90E64D3E39E2}"/>
    <dgm:cxn modelId="{22743AED-BB61-4473-84CE-D804435DCE2B}" type="presOf" srcId="{79E40EAA-CDCA-4D03-B96E-4D90322038DB}" destId="{5EDF53B8-4313-4382-9BCC-39F4CA5940A2}" srcOrd="0" destOrd="0" presId="urn:microsoft.com/office/officeart/2005/8/layout/hProcess10"/>
    <dgm:cxn modelId="{218AE6F4-017C-4579-A895-88358BFEB223}" srcId="{B25F8D07-2C80-41F7-B7DC-B9FBE283040B}" destId="{F39F1DD5-27A5-4DAE-9331-C4824962853E}" srcOrd="3" destOrd="0" parTransId="{2F95FA1F-4844-4D7B-9469-F79AFA6C26B9}" sibTransId="{6C06D6DE-19F0-439E-A2B8-3ABC34E47D01}"/>
    <dgm:cxn modelId="{7C5A84FD-0190-4E4A-9CD5-8D0A62663E49}" type="presOf" srcId="{8BFA3994-5D4E-4E9C-B34F-647FCD6BBF89}" destId="{08FB6F3E-4268-49EF-A706-B5BDFB09CC60}" srcOrd="0" destOrd="0" presId="urn:microsoft.com/office/officeart/2005/8/layout/hProcess10"/>
    <dgm:cxn modelId="{B1FC2ECD-1B22-4D09-A368-DA4B99FD1056}" type="presParOf" srcId="{8A97D397-0566-4882-B915-556F5598C8D3}" destId="{D0FFF37D-86B7-42F5-B33A-0872AE0DDDD4}" srcOrd="0" destOrd="0" presId="urn:microsoft.com/office/officeart/2005/8/layout/hProcess10"/>
    <dgm:cxn modelId="{2BCC0C7E-FBA8-43C3-9001-75D025E2E9F5}" type="presParOf" srcId="{D0FFF37D-86B7-42F5-B33A-0872AE0DDDD4}" destId="{94C21C16-A701-4FB5-ACA6-7BAC9A40FF35}" srcOrd="0" destOrd="0" presId="urn:microsoft.com/office/officeart/2005/8/layout/hProcess10"/>
    <dgm:cxn modelId="{DB190AEC-262B-42EE-A832-B0030EA530EF}" type="presParOf" srcId="{D0FFF37D-86B7-42F5-B33A-0872AE0DDDD4}" destId="{07F9F4A7-5ABB-4454-B398-8EFCCDB872C8}" srcOrd="1" destOrd="0" presId="urn:microsoft.com/office/officeart/2005/8/layout/hProcess10"/>
    <dgm:cxn modelId="{645B09B5-60B4-4F08-B84C-F5905CEA393F}" type="presParOf" srcId="{8A97D397-0566-4882-B915-556F5598C8D3}" destId="{69C55B5C-870F-4ACF-B3EB-A8D833C8EF1B}" srcOrd="1" destOrd="0" presId="urn:microsoft.com/office/officeart/2005/8/layout/hProcess10"/>
    <dgm:cxn modelId="{7D637798-C739-4439-9A81-362D534904D2}" type="presParOf" srcId="{69C55B5C-870F-4ACF-B3EB-A8D833C8EF1B}" destId="{D55DD172-197D-4276-BACE-84AE0F064E19}" srcOrd="0" destOrd="0" presId="urn:microsoft.com/office/officeart/2005/8/layout/hProcess10"/>
    <dgm:cxn modelId="{9CE99788-93C8-45A2-9392-B89AB2EE8393}" type="presParOf" srcId="{8A97D397-0566-4882-B915-556F5598C8D3}" destId="{8EFDBB20-1CCD-4691-84FF-2DDBDB1C9FFF}" srcOrd="2" destOrd="0" presId="urn:microsoft.com/office/officeart/2005/8/layout/hProcess10"/>
    <dgm:cxn modelId="{8E55420C-4FA5-4A18-97AB-AD3EABC0B835}" type="presParOf" srcId="{8EFDBB20-1CCD-4691-84FF-2DDBDB1C9FFF}" destId="{9F867406-15A0-44C9-AA98-C0988DD5BD5C}" srcOrd="0" destOrd="0" presId="urn:microsoft.com/office/officeart/2005/8/layout/hProcess10"/>
    <dgm:cxn modelId="{7108DE9A-74C8-4338-BA34-AA06460897D9}" type="presParOf" srcId="{8EFDBB20-1CCD-4691-84FF-2DDBDB1C9FFF}" destId="{25CC478A-73D3-4373-83D4-4AEF7194EE76}" srcOrd="1" destOrd="0" presId="urn:microsoft.com/office/officeart/2005/8/layout/hProcess10"/>
    <dgm:cxn modelId="{23D6EF6B-5C2E-40EB-85E8-3ED764E5767A}" type="presParOf" srcId="{8A97D397-0566-4882-B915-556F5598C8D3}" destId="{8E952C2E-C755-4979-8A9A-BC09236320A6}" srcOrd="3" destOrd="0" presId="urn:microsoft.com/office/officeart/2005/8/layout/hProcess10"/>
    <dgm:cxn modelId="{CE54EE8F-A6F2-4853-B946-3B7869401B41}" type="presParOf" srcId="{8E952C2E-C755-4979-8A9A-BC09236320A6}" destId="{4171593A-3484-40D8-83C1-94BCB6C1832E}" srcOrd="0" destOrd="0" presId="urn:microsoft.com/office/officeart/2005/8/layout/hProcess10"/>
    <dgm:cxn modelId="{10633C55-ED8D-4EEE-BB7B-E5BEB361F897}" type="presParOf" srcId="{8A97D397-0566-4882-B915-556F5598C8D3}" destId="{CA3CC7D8-088F-4DC0-9421-9C19EB002614}" srcOrd="4" destOrd="0" presId="urn:microsoft.com/office/officeart/2005/8/layout/hProcess10"/>
    <dgm:cxn modelId="{6000B99D-329F-46F1-8206-441981F9DA18}" type="presParOf" srcId="{CA3CC7D8-088F-4DC0-9421-9C19EB002614}" destId="{3DF0C77D-7300-4560-A3F5-06CD10E42037}" srcOrd="0" destOrd="0" presId="urn:microsoft.com/office/officeart/2005/8/layout/hProcess10"/>
    <dgm:cxn modelId="{E00C08B7-F124-4358-8A8C-7B7592FD2628}" type="presParOf" srcId="{CA3CC7D8-088F-4DC0-9421-9C19EB002614}" destId="{A6ABE76B-EA3D-437A-82CA-91002A21CF1D}" srcOrd="1" destOrd="0" presId="urn:microsoft.com/office/officeart/2005/8/layout/hProcess10"/>
    <dgm:cxn modelId="{2403B983-AF3E-406B-BABA-9392483E7FD9}" type="presParOf" srcId="{8A97D397-0566-4882-B915-556F5598C8D3}" destId="{08FB6F3E-4268-49EF-A706-B5BDFB09CC60}" srcOrd="5" destOrd="0" presId="urn:microsoft.com/office/officeart/2005/8/layout/hProcess10"/>
    <dgm:cxn modelId="{49D68990-05C2-4E6C-A12D-51FAAEAD1AF3}" type="presParOf" srcId="{08FB6F3E-4268-49EF-A706-B5BDFB09CC60}" destId="{55E55EDB-E1C6-415A-805A-8819268BF22B}" srcOrd="0" destOrd="0" presId="urn:microsoft.com/office/officeart/2005/8/layout/hProcess10"/>
    <dgm:cxn modelId="{113F2328-6A12-4852-B93F-0101C9FDF733}" type="presParOf" srcId="{8A97D397-0566-4882-B915-556F5598C8D3}" destId="{99DEA129-FF70-40C0-B7F5-FB8D1E7B5A19}" srcOrd="6" destOrd="0" presId="urn:microsoft.com/office/officeart/2005/8/layout/hProcess10"/>
    <dgm:cxn modelId="{A72ACEBD-95E9-4B3C-8EF8-E4C2EF0436C7}" type="presParOf" srcId="{99DEA129-FF70-40C0-B7F5-FB8D1E7B5A19}" destId="{9877B1B9-7B24-4AD2-A2AD-529F465DD7F1}" srcOrd="0" destOrd="0" presId="urn:microsoft.com/office/officeart/2005/8/layout/hProcess10"/>
    <dgm:cxn modelId="{45CE11FA-1B9B-4594-8C67-75B0C07FC96A}" type="presParOf" srcId="{99DEA129-FF70-40C0-B7F5-FB8D1E7B5A19}" destId="{38D4D867-79AB-446E-82EA-2BFD750B12EE}" srcOrd="1" destOrd="0" presId="urn:microsoft.com/office/officeart/2005/8/layout/hProcess10"/>
    <dgm:cxn modelId="{BF1C4723-5311-41AD-B942-B0451EA49842}" type="presParOf" srcId="{8A97D397-0566-4882-B915-556F5598C8D3}" destId="{EB44F0F7-ACD0-4FCA-8CB0-39480E7389C4}" srcOrd="7" destOrd="0" presId="urn:microsoft.com/office/officeart/2005/8/layout/hProcess10"/>
    <dgm:cxn modelId="{EB0FFB61-0D4A-462B-B07F-663F6287A8CD}" type="presParOf" srcId="{EB44F0F7-ACD0-4FCA-8CB0-39480E7389C4}" destId="{3ADE863F-035B-4EA3-99EC-5035F2D9DF1D}" srcOrd="0" destOrd="0" presId="urn:microsoft.com/office/officeart/2005/8/layout/hProcess10"/>
    <dgm:cxn modelId="{7EA1EEE5-2427-4A32-AD89-07B7D7CFD7F6}" type="presParOf" srcId="{8A97D397-0566-4882-B915-556F5598C8D3}" destId="{5E9E5981-D67F-4CEF-B59A-6F6BEAAB1EC7}" srcOrd="8" destOrd="0" presId="urn:microsoft.com/office/officeart/2005/8/layout/hProcess10"/>
    <dgm:cxn modelId="{104067C9-C434-4920-80CE-69A29EB00D6C}" type="presParOf" srcId="{5E9E5981-D67F-4CEF-B59A-6F6BEAAB1EC7}" destId="{1B76CDE2-6DAC-4449-8A26-846F911892E1}" srcOrd="0" destOrd="0" presId="urn:microsoft.com/office/officeart/2005/8/layout/hProcess10"/>
    <dgm:cxn modelId="{E9684C23-727A-4D84-8324-5E9EAE5FD321}" type="presParOf" srcId="{5E9E5981-D67F-4CEF-B59A-6F6BEAAB1EC7}" destId="{5EDF53B8-4313-4382-9BCC-39F4CA5940A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21C16-A701-4FB5-ACA6-7BAC9A40FF35}">
      <dsp:nvSpPr>
        <dsp:cNvPr id="0" name=""/>
        <dsp:cNvSpPr/>
      </dsp:nvSpPr>
      <dsp:spPr>
        <a:xfrm>
          <a:off x="7171" y="1998948"/>
          <a:ext cx="1616692" cy="16166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9F4A7-5ABB-4454-B398-8EFCCDB872C8}">
      <dsp:nvSpPr>
        <dsp:cNvPr id="0" name=""/>
        <dsp:cNvSpPr/>
      </dsp:nvSpPr>
      <dsp:spPr>
        <a:xfrm>
          <a:off x="283901" y="2840105"/>
          <a:ext cx="1616692" cy="1955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CHIAMATA ALLA SANTITÀ</a:t>
          </a:r>
          <a:r>
            <a:rPr lang="it-IT" sz="2000" kern="1200" dirty="0"/>
            <a:t>  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331252" y="2887456"/>
        <a:ext cx="1521990" cy="1860962"/>
      </dsp:txXfrm>
    </dsp:sp>
    <dsp:sp modelId="{69C55B5C-870F-4ACF-B3EB-A8D833C8EF1B}">
      <dsp:nvSpPr>
        <dsp:cNvPr id="0" name=""/>
        <dsp:cNvSpPr/>
      </dsp:nvSpPr>
      <dsp:spPr>
        <a:xfrm>
          <a:off x="1935274" y="2613060"/>
          <a:ext cx="311410" cy="38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>
            <a:solidFill>
              <a:schemeClr val="tx1"/>
            </a:solidFill>
          </a:endParaRPr>
        </a:p>
      </dsp:txBody>
      <dsp:txXfrm>
        <a:off x="1935274" y="2690754"/>
        <a:ext cx="217987" cy="233080"/>
      </dsp:txXfrm>
    </dsp:sp>
    <dsp:sp modelId="{9F867406-15A0-44C9-AA98-C0988DD5BD5C}">
      <dsp:nvSpPr>
        <dsp:cNvPr id="0" name=""/>
        <dsp:cNvSpPr/>
      </dsp:nvSpPr>
      <dsp:spPr>
        <a:xfrm>
          <a:off x="2513608" y="1998948"/>
          <a:ext cx="1616692" cy="16166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594562"/>
            <a:satOff val="-5564"/>
            <a:lumOff val="22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478A-73D3-4373-83D4-4AEF7194EE76}">
      <dsp:nvSpPr>
        <dsp:cNvPr id="0" name=""/>
        <dsp:cNvSpPr/>
      </dsp:nvSpPr>
      <dsp:spPr>
        <a:xfrm>
          <a:off x="2776791" y="2799478"/>
          <a:ext cx="1616692" cy="1955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DUE SOTTILI NEMICI DELLA SANTITÀ</a:t>
          </a:r>
          <a:r>
            <a:rPr lang="it-IT" sz="2000" kern="1200" dirty="0"/>
            <a:t>   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2824142" y="2846829"/>
        <a:ext cx="1521990" cy="1860962"/>
      </dsp:txXfrm>
    </dsp:sp>
    <dsp:sp modelId="{8E952C2E-C755-4979-8A9A-BC09236320A6}">
      <dsp:nvSpPr>
        <dsp:cNvPr id="0" name=""/>
        <dsp:cNvSpPr/>
      </dsp:nvSpPr>
      <dsp:spPr>
        <a:xfrm>
          <a:off x="4441712" y="2613060"/>
          <a:ext cx="311410" cy="38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>
            <a:solidFill>
              <a:schemeClr val="tx1"/>
            </a:solidFill>
          </a:endParaRPr>
        </a:p>
      </dsp:txBody>
      <dsp:txXfrm>
        <a:off x="4441712" y="2690754"/>
        <a:ext cx="217987" cy="233080"/>
      </dsp:txXfrm>
    </dsp:sp>
    <dsp:sp modelId="{3DF0C77D-7300-4560-A3F5-06CD10E42037}">
      <dsp:nvSpPr>
        <dsp:cNvPr id="0" name=""/>
        <dsp:cNvSpPr/>
      </dsp:nvSpPr>
      <dsp:spPr>
        <a:xfrm>
          <a:off x="5020046" y="1998948"/>
          <a:ext cx="1616692" cy="16166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189124"/>
            <a:satOff val="-11128"/>
            <a:lumOff val="45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BE76B-EA3D-437A-82CA-91002A21CF1D}">
      <dsp:nvSpPr>
        <dsp:cNvPr id="0" name=""/>
        <dsp:cNvSpPr/>
      </dsp:nvSpPr>
      <dsp:spPr>
        <a:xfrm>
          <a:off x="5283228" y="2799478"/>
          <a:ext cx="1616692" cy="1955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ALLA LUCE DEL MAESTRO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5330579" y="2846829"/>
        <a:ext cx="1521990" cy="1860962"/>
      </dsp:txXfrm>
    </dsp:sp>
    <dsp:sp modelId="{08FB6F3E-4268-49EF-A706-B5BDFB09CC60}">
      <dsp:nvSpPr>
        <dsp:cNvPr id="0" name=""/>
        <dsp:cNvSpPr/>
      </dsp:nvSpPr>
      <dsp:spPr>
        <a:xfrm>
          <a:off x="6948149" y="2613060"/>
          <a:ext cx="311410" cy="38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>
            <a:solidFill>
              <a:schemeClr val="tx1"/>
            </a:solidFill>
          </a:endParaRPr>
        </a:p>
      </dsp:txBody>
      <dsp:txXfrm>
        <a:off x="6948149" y="2690754"/>
        <a:ext cx="217987" cy="233080"/>
      </dsp:txXfrm>
    </dsp:sp>
    <dsp:sp modelId="{9877B1B9-7B24-4AD2-A2AD-529F465DD7F1}">
      <dsp:nvSpPr>
        <dsp:cNvPr id="0" name=""/>
        <dsp:cNvSpPr/>
      </dsp:nvSpPr>
      <dsp:spPr>
        <a:xfrm>
          <a:off x="7526484" y="1998948"/>
          <a:ext cx="1616692" cy="16166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783687"/>
            <a:satOff val="-16693"/>
            <a:lumOff val="6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4D867-79AB-446E-82EA-2BFD750B12EE}">
      <dsp:nvSpPr>
        <dsp:cNvPr id="0" name=""/>
        <dsp:cNvSpPr/>
      </dsp:nvSpPr>
      <dsp:spPr>
        <a:xfrm>
          <a:off x="7789666" y="2799478"/>
          <a:ext cx="1616692" cy="19556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ALCUNE CARATTERISTICHE DELLA SANTITÀ NEL MONDO </a:t>
          </a:r>
          <a:r>
            <a:rPr lang="it-IT" sz="1800" b="1" kern="1200" dirty="0"/>
            <a:t>ATTUALE</a:t>
          </a:r>
          <a:r>
            <a:rPr lang="it-IT" sz="2000" kern="1200" dirty="0"/>
            <a:t>   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7837017" y="2846829"/>
        <a:ext cx="1521990" cy="1860962"/>
      </dsp:txXfrm>
    </dsp:sp>
    <dsp:sp modelId="{EB44F0F7-ACD0-4FCA-8CB0-39480E7389C4}">
      <dsp:nvSpPr>
        <dsp:cNvPr id="0" name=""/>
        <dsp:cNvSpPr/>
      </dsp:nvSpPr>
      <dsp:spPr>
        <a:xfrm>
          <a:off x="9454587" y="2613060"/>
          <a:ext cx="311410" cy="38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>
            <a:solidFill>
              <a:schemeClr val="tx1"/>
            </a:solidFill>
          </a:endParaRPr>
        </a:p>
      </dsp:txBody>
      <dsp:txXfrm>
        <a:off x="9454587" y="2690754"/>
        <a:ext cx="217987" cy="233080"/>
      </dsp:txXfrm>
    </dsp:sp>
    <dsp:sp modelId="{1B76CDE2-6DAC-4449-8A26-846F911892E1}">
      <dsp:nvSpPr>
        <dsp:cNvPr id="0" name=""/>
        <dsp:cNvSpPr/>
      </dsp:nvSpPr>
      <dsp:spPr>
        <a:xfrm>
          <a:off x="10032921" y="1998948"/>
          <a:ext cx="1616692" cy="16166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2378249"/>
            <a:satOff val="-22257"/>
            <a:lumOff val="91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53B8-4313-4382-9BCC-39F4CA5940A2}">
      <dsp:nvSpPr>
        <dsp:cNvPr id="0" name=""/>
        <dsp:cNvSpPr/>
      </dsp:nvSpPr>
      <dsp:spPr>
        <a:xfrm>
          <a:off x="10259599" y="2799478"/>
          <a:ext cx="1689702" cy="19556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COMBATTIMENTO, VIGILANZA E DISCERNIMENTO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0309089" y="2848968"/>
        <a:ext cx="1590722" cy="185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F2CF-686C-45B3-871D-70D68A078165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1CEEA-70E3-4391-9850-48B2A09FBB11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51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EEA-70E3-4391-9850-48B2A09FBB1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88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trata de un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mensaje que el Papa dirige a una comunidad católica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dar indicaciones concretas sobre una cuestión en particular. Por tanto el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tipo pastoral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La exhortación apostólica establece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directrices claras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que los católicos afronten con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criterio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nuevas situaciones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plantea el mundo moderno.</a:t>
            </a:r>
          </a:p>
          <a:p>
            <a:pPr fontAlgn="base"/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papas suelen escribirlas tras haber 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consultado a los obispos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los sínodos pero no es necesario que sea así.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exhortación apostólica 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uno de los documentos magisteriales escritos por un Papa. Se podría decir que es el tercero en importancia tras las constituciones apostólicas y las encíclicas, aunque la importancia de un documento depende de su contenido y no de la forma. 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EEA-70E3-4391-9850-48B2A09FBB1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431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«Alegraos y regocijaos» (Mt 5,12), dice Jesús a los que son perseguidos o humillados por su causa. El Señor lo pide todo, y lo que ofrece es la verdadera vida, la felicidad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la cual fuimos creados. Él nos quiere santos y no espera que nos conformemos con una existencia mediocre, aguada, licuada. En realidad, desde las primeras páginas de la Biblia está presente, de diversas maneras, el llamado a la santidad. Así se lo proponía el Señor a Abraham: «Camina en mi presencia y sé perfecto» (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17,1).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No es de esperar aquí un tratado sobre la santidad, con tantas definiciones y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distinciones que podrían enriquecer este importante tema, o con análisis que podrían hacerse acerca de los medios de santificación. Mi humilde objetivo es…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EEA-70E3-4391-9850-48B2A09FBB1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89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En la carta a los Hebreos se mencionan distintos testimonios que nos animan a que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«corramos, con constancia, en la carrera que nos toca»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12,1).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Los santos que ya han llegado a la presencia de Dios mantienen con nosotros lazos de amor y comunión.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EEA-70E3-4391-9850-48B2A09FBB1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59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No pensemos solo en los ya beatificados o canonizados. El Espíritu Santo derrama santidad por todas partes, en el santo pueblo fiel de Dios.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…porque «fue voluntad de Dios el santificar y salvar a los hombres, no aisladamente, sin conexión alguna de unos con otros, sino constituyendo un pueblo…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Me gusta ver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santidad en el pueblo de Dios paciente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padres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crían con tanto amor a sus hijos, en esos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hombres y mujeres que trabajan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llevar el pan a su casa, en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enfermos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religiosas ancianas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siguen sonriendo. En esta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constancia para seguir adelante día a día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EEA-70E3-4391-9850-48B2A09FBB1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734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…lo que quisiera recordar con esta Exhortación es sobre todo el llamado a la santidad que el Señor hace a cada uno de nosotros…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Todos estamos llamados a ser testigos, pero «existen muchas formas existenciales de testimonio» 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Dentro de las formas variadas, quiero destacar que el «genio femenino» también se manifiesta en estilos femeninos de santidad. Podemos mencionar a santa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Hildegarda</a:t>
            </a:r>
            <a:endParaRPr lang="es-C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Bingen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santa Brígida, santa Catalina de Siena, santa Teresa de Ávila o santa Teresa de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Lisieux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Pero me interesa recordar a tantas mujeres desconocidas u olvidadas quienes, cada una a su modo, han sostenido y transformado familias y comunidades con la potencia de su testimonio.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Esto debería entusiasmar y alentar a cada uno para darlo todo, para crecer hacia ese proyecto único e irrepetible que Dios ha querido para él desde toda la eternidad: «Antes de formarte en el vientre, te elegí; antes de que salieras del seno materno, te consagré» (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Jr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1,5).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EEA-70E3-4391-9850-48B2A09FBB1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677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/>
              <a:t>Se sale del cuadro de la enseñanza bíblica y eclesiástica quien se niega a reconocer su existencia; o bien quien hace de ella un principio que existe por sí y que no tiene, como cualquier otra criatura, su origen en Dios; o bien la explica como una  </a:t>
            </a:r>
            <a:r>
              <a:rPr lang="es-CO" sz="1200" dirty="0" err="1"/>
              <a:t>pseudorrealidad</a:t>
            </a:r>
            <a:r>
              <a:rPr lang="es-CO" sz="1200" dirty="0"/>
              <a:t>, una personificación conceptual y fantástica de las causas desconocidas de nuestras desgracias». PABLO VI, Catequesis (15 noviembre 1972)</a:t>
            </a:r>
            <a:endParaRPr lang="es-CO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CEEA-70E3-4391-9850-48B2A09FBB1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70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3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80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46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5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4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5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3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0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5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9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6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5B0-5FE4-4D51-876C-C9B11D3AA77B}" type="datetimeFigureOut">
              <a:rPr lang="es-CO" smtClean="0"/>
              <a:t>13/10/2023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7981-BCD6-4ADA-A2C8-5D265DABB403}" type="slidenum">
              <a:rPr lang="es-CO" smtClean="0"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400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2570" y="1116106"/>
            <a:ext cx="10692581" cy="4643574"/>
          </a:xfrm>
          <a:prstGeom prst="rect">
            <a:avLst/>
          </a:prstGeom>
        </p:spPr>
        <p:txBody>
          <a:bodyPr numCol="1">
            <a:prstTxWarp prst="textWave1">
              <a:avLst/>
            </a:prstTxWarp>
            <a:spAutoFit/>
          </a:bodyPr>
          <a:lstStyle/>
          <a:p>
            <a:pPr algn="just"/>
            <a:r>
              <a:rPr lang="es-CO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 Jack" panose="03060500040004000000" pitchFamily="66" charset="0"/>
              </a:rPr>
              <a:t>ESORTAZIONE APOSTOLICA</a:t>
            </a:r>
          </a:p>
          <a:p>
            <a:pPr algn="just"/>
            <a:r>
              <a:rPr lang="es-C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 Jack" panose="03060500040004000000" pitchFamily="66" charset="0"/>
              </a:rPr>
              <a:t>Gaudete et Exsultate</a:t>
            </a:r>
          </a:p>
        </p:txBody>
      </p:sp>
    </p:spTree>
    <p:extLst>
      <p:ext uri="{BB962C8B-B14F-4D97-AF65-F5344CB8AC3E}">
        <p14:creationId xmlns:p14="http://schemas.microsoft.com/office/powerpoint/2010/main" val="16524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7666893" y="4255477"/>
            <a:ext cx="5062526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llamada glob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2086" r="6304" b="5034"/>
          <a:stretch/>
        </p:blipFill>
        <p:spPr bwMode="auto">
          <a:xfrm>
            <a:off x="7172313" y="719001"/>
            <a:ext cx="5052512" cy="41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772814" y="1209813"/>
            <a:ext cx="38515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“In ogni fratello, specialmente nel più piccolo, fragile, indifeso e bisognoso, è presente l’immagine stessa di Dio”</a:t>
            </a:r>
            <a:r>
              <a:rPr lang="it-IT" sz="2000" b="1" dirty="0"/>
              <a:t>. [n. 61]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3007" y="1306599"/>
            <a:ext cx="6979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 </a:t>
            </a:r>
            <a:r>
              <a:rPr lang="it-IT" sz="2000" b="1" dirty="0"/>
              <a:t>neo gnostici </a:t>
            </a:r>
            <a:r>
              <a:rPr lang="it-IT" sz="2000" dirty="0"/>
              <a:t>concepiscono una mente senza Dio, disprezzano la semplicità concreta del Vangelo e si credono migliori della “massa ignorante”; </a:t>
            </a:r>
          </a:p>
          <a:p>
            <a:r>
              <a:rPr lang="it-IT" sz="2000" dirty="0"/>
              <a:t>i </a:t>
            </a:r>
            <a:r>
              <a:rPr lang="it-IT" sz="2000" b="1" dirty="0"/>
              <a:t>neo pelagiani</a:t>
            </a:r>
            <a:r>
              <a:rPr lang="it-IT" sz="2000" dirty="0"/>
              <a:t>, invece, assolutizzano il potere dello sforzo personale e della volontà senza umiltà, dimenticando la grazia di Dio che agisce in ogni persona e in ogni situazione.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5883" y="4233299"/>
            <a:ext cx="8008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La risposta a queste tentazioni auto-salvifiche sta nelle </a:t>
            </a:r>
            <a:r>
              <a:rPr lang="it-IT" sz="2000" b="1" dirty="0"/>
              <a:t>virtù teologali </a:t>
            </a:r>
            <a:r>
              <a:rPr lang="it-IT" sz="2000" dirty="0"/>
              <a:t>(fede, speranza e carità), in modo particolare al centro c’è la </a:t>
            </a:r>
            <a:r>
              <a:rPr lang="it-IT" sz="2000" b="1" dirty="0"/>
              <a:t>carità </a:t>
            </a:r>
            <a:r>
              <a:rPr lang="it-IT" sz="2000" dirty="0"/>
              <a:t>verso il Signore e verso il prossimo, uniche ricchezze che non svaniscono.</a:t>
            </a:r>
          </a:p>
        </p:txBody>
      </p:sp>
    </p:spTree>
    <p:extLst>
      <p:ext uri="{BB962C8B-B14F-4D97-AF65-F5344CB8AC3E}">
        <p14:creationId xmlns:p14="http://schemas.microsoft.com/office/powerpoint/2010/main" val="8335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7666893" y="4255477"/>
            <a:ext cx="5062526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11115"/>
            <a:ext cx="12353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4000" b="1" u="sng" dirty="0"/>
              <a:t>Cap. III  ALLA LUCE DEL MAESTRO (LE BEATITUDINI)</a:t>
            </a:r>
            <a:endParaRPr lang="it-IT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469483" y="1136864"/>
            <a:ext cx="6979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Felice o beato è sinonimo di “SANTO”. In questo capitolo il Papa commenta il Vangelo delle Beatitudini, nella versione di Matteo, in esse si delinea il volto del Maestro, che siamo chiamati a far trasparire nella quotidianità della nostra vita.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6321" y="3655614"/>
            <a:ext cx="8852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Santità è: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essere poveri nel cuore per permettere al Signore di entrarvi con la sua costante novità e per condividere la vita dei più bisognosi (</a:t>
            </a:r>
            <a:r>
              <a:rPr lang="it-IT" dirty="0" err="1"/>
              <a:t>nn</a:t>
            </a:r>
            <a:r>
              <a:rPr lang="it-IT" dirty="0"/>
              <a:t>. 67-70);</a:t>
            </a:r>
          </a:p>
          <a:p>
            <a:pPr lvl="0"/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reagire con umile mitezza ai torti subiti, alle inimicizie, alle liti, alle critiche</a:t>
            </a:r>
          </a:p>
          <a:p>
            <a:r>
              <a:rPr lang="it-IT" dirty="0"/>
              <a:t>    impietose, ai comportamenti arroganti e discriminatori (</a:t>
            </a:r>
            <a:r>
              <a:rPr lang="it-IT" dirty="0" err="1"/>
              <a:t>nn</a:t>
            </a:r>
            <a:r>
              <a:rPr lang="it-IT" dirty="0"/>
              <a:t>. 71-74);</a:t>
            </a:r>
          </a:p>
          <a:p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saper piangere con chi è nel pianto, senza fuggire dalle situazioni dolorose, considerando carne della propria carne chi è nella sofferenza e nell’angoscia (nn.75-76);</a:t>
            </a:r>
          </a:p>
        </p:txBody>
      </p:sp>
    </p:spTree>
    <p:extLst>
      <p:ext uri="{BB962C8B-B14F-4D97-AF65-F5344CB8AC3E}">
        <p14:creationId xmlns:p14="http://schemas.microsoft.com/office/powerpoint/2010/main" val="16200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5300" y="1019175"/>
            <a:ext cx="7572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aver fame e sete di giustizia, realizzandola nella propria vita, contribuendo ad assicurarla ai poveri, ai deboli e agli indifesi e rifiutandosi di salire sul carro del vincitore di turno (</a:t>
            </a:r>
            <a:r>
              <a:rPr lang="it-IT" dirty="0" err="1"/>
              <a:t>nn</a:t>
            </a:r>
            <a:r>
              <a:rPr lang="it-IT" dirty="0"/>
              <a:t>. 77-79);</a:t>
            </a:r>
          </a:p>
          <a:p>
            <a:pPr lvl="0"/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relazionarci e agire con tutti con misericordia mediante il dono e il perdono (</a:t>
            </a:r>
            <a:r>
              <a:rPr lang="it-IT" dirty="0" err="1"/>
              <a:t>nn</a:t>
            </a:r>
            <a:r>
              <a:rPr lang="it-IT" dirty="0"/>
              <a:t>. 80-82);</a:t>
            </a:r>
          </a:p>
          <a:p>
            <a:pPr lvl="0"/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mantenere il cuore pulito da tutto ciò che sporca l’amore (</a:t>
            </a:r>
            <a:r>
              <a:rPr lang="it-IT" dirty="0" err="1"/>
              <a:t>nn</a:t>
            </a:r>
            <a:r>
              <a:rPr lang="it-IT" dirty="0"/>
              <a:t>. 83-86);</a:t>
            </a:r>
          </a:p>
          <a:p>
            <a:pPr lvl="0"/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seminare pace attorno a noi, prevenendo incomprensioni, componendo contrasti e facendo prevalere l’unità sui conflitti (</a:t>
            </a:r>
            <a:r>
              <a:rPr lang="it-IT" dirty="0" err="1"/>
              <a:t>nn</a:t>
            </a:r>
            <a:r>
              <a:rPr lang="it-IT" dirty="0"/>
              <a:t>. 87-89);</a:t>
            </a:r>
          </a:p>
          <a:p>
            <a:pPr lvl="0"/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accettare ogni giorno la via del Vangelo nonostante ci procuri persecuzioni o sia per noi motivo di derisione da parte degli altri (</a:t>
            </a:r>
            <a:r>
              <a:rPr lang="it-IT" dirty="0" err="1"/>
              <a:t>nn</a:t>
            </a:r>
            <a:r>
              <a:rPr lang="it-IT" dirty="0"/>
              <a:t>. 90-94).</a:t>
            </a:r>
          </a:p>
          <a:p>
            <a:endParaRPr lang="it-IT" dirty="0"/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7533543" y="4255476"/>
            <a:ext cx="5062526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90368" y="11115"/>
            <a:ext cx="103300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3200" b="1" u="sng" dirty="0"/>
              <a:t>Cap. IV    ALCUNE CARATTERISTICHE DELLA SANTITÀ </a:t>
            </a:r>
          </a:p>
          <a:p>
            <a:r>
              <a:rPr lang="it-IT" sz="3200" b="1" dirty="0"/>
              <a:t>				</a:t>
            </a:r>
            <a:r>
              <a:rPr lang="it-IT" sz="3200" b="1" u="sng" dirty="0"/>
              <a:t>NEL MONDO ATTUALE</a:t>
            </a:r>
            <a:endParaRPr lang="it-IT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3866" y="3309583"/>
            <a:ext cx="7184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dirty="0"/>
              <a:t>La prima caratteristica della santità ha i tratti della </a:t>
            </a:r>
            <a:r>
              <a:rPr lang="it-IT" b="1" dirty="0"/>
              <a:t>sopportazione</a:t>
            </a:r>
            <a:r>
              <a:rPr lang="it-IT" dirty="0"/>
              <a:t> delle contrarietà e delle vicissitudini della vita. La santità è fatta di </a:t>
            </a:r>
            <a:r>
              <a:rPr lang="it-IT" b="1" dirty="0"/>
              <a:t>pazienza</a:t>
            </a:r>
            <a:r>
              <a:rPr lang="it-IT" dirty="0"/>
              <a:t> e di </a:t>
            </a:r>
            <a:r>
              <a:rPr lang="it-IT" b="1" dirty="0"/>
              <a:t>costanza nel bene</a:t>
            </a:r>
            <a:r>
              <a:rPr lang="it-IT" dirty="0"/>
              <a:t>, vince il male con il bene, non tollera la diffamazione e la calunnia, rispetta l’immagine e il buon nome altrui (n. 115).</a:t>
            </a:r>
          </a:p>
          <a:p>
            <a:pPr algn="ctr"/>
            <a:r>
              <a:rPr lang="it-IT" dirty="0"/>
              <a:t>Oltre ad essere fatta di mitezza e di comprensione degli errori e dei difetti altrui, </a:t>
            </a:r>
          </a:p>
          <a:p>
            <a:pPr algn="ctr"/>
            <a:r>
              <a:rPr lang="it-IT" dirty="0"/>
              <a:t>Essa evita anche la violenza verbale che distrugge e maltratta (n. 116), non guarda il prossimo dall’alto al basso, non assume il ruolo di giudice spietato, non considera gli altri indegni e non pretende continuamente di dare lezioni (n. 117).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4489" y="1295598"/>
            <a:ext cx="7553612" cy="1838801"/>
          </a:xfrm>
          <a:prstGeom prst="downArrowCallout">
            <a:avLst>
              <a:gd name="adj1" fmla="val 138537"/>
              <a:gd name="adj2" fmla="val 293781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Papa Francesco è convinto che oggi la santità vada vissuta e testimoniata alla luce di</a:t>
            </a:r>
          </a:p>
          <a:p>
            <a:pPr algn="ctr"/>
            <a:r>
              <a:rPr lang="it-IT" sz="2400" dirty="0"/>
              <a:t>cinque caratteristiche fondamentali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0AD059-CC77-4623-94EF-452B8A9B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957" y="4413292"/>
            <a:ext cx="3688400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21011663">
            <a:off x="947673" y="704456"/>
            <a:ext cx="6184014" cy="5509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/>
              <a:t>La seconda caratteristica è la </a:t>
            </a:r>
            <a:r>
              <a:rPr lang="it-IT" sz="3200" b="1" dirty="0"/>
              <a:t>gioia</a:t>
            </a:r>
            <a:r>
              <a:rPr lang="it-IT" sz="3200" dirty="0"/>
              <a:t> e il </a:t>
            </a:r>
            <a:r>
              <a:rPr lang="it-IT" sz="3200" b="1" dirty="0"/>
              <a:t>senso dell’umorismo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/>
              <a:t>La terza caratteristica è la </a:t>
            </a:r>
            <a:r>
              <a:rPr lang="it-IT" sz="3200" dirty="0" err="1"/>
              <a:t>parresia</a:t>
            </a:r>
            <a:r>
              <a:rPr lang="it-IT" sz="3200" dirty="0"/>
              <a:t>, cioè l</a:t>
            </a:r>
            <a:r>
              <a:rPr lang="it-IT" sz="3200" b="1" dirty="0"/>
              <a:t>’audacia</a:t>
            </a:r>
            <a:r>
              <a:rPr lang="it-IT" sz="3200" dirty="0"/>
              <a:t>, l’entusiasmo e il fervore apostolico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/>
              <a:t>La quarta caratteristica è il </a:t>
            </a:r>
            <a:r>
              <a:rPr lang="it-IT" sz="3200" b="1" dirty="0"/>
              <a:t>cammino comunitario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/>
              <a:t>La quinta caratteristica è la </a:t>
            </a:r>
            <a:r>
              <a:rPr lang="it-IT" sz="3200" b="1" dirty="0"/>
              <a:t>preghiera</a:t>
            </a:r>
            <a:r>
              <a:rPr lang="it-IT" sz="3200" dirty="0"/>
              <a:t> </a:t>
            </a:r>
            <a:endParaRPr lang="es-CO" sz="2800" dirty="0"/>
          </a:p>
        </p:txBody>
      </p:sp>
      <p:grpSp>
        <p:nvGrpSpPr>
          <p:cNvPr id="7" name="Gruppo 6"/>
          <p:cNvGrpSpPr/>
          <p:nvPr/>
        </p:nvGrpSpPr>
        <p:grpSpPr>
          <a:xfrm>
            <a:off x="7696176" y="1088333"/>
            <a:ext cx="4383403" cy="4072836"/>
            <a:chOff x="7858101" y="1765989"/>
            <a:chExt cx="4383403" cy="4072836"/>
          </a:xfrm>
        </p:grpSpPr>
        <p:pic>
          <p:nvPicPr>
            <p:cNvPr id="8" name="Picture 2" descr="Resultado de imagen para llamada globo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" t="2086" r="6304" b="5034"/>
            <a:stretch/>
          </p:blipFill>
          <p:spPr bwMode="auto">
            <a:xfrm>
              <a:off x="7858101" y="1765989"/>
              <a:ext cx="4383403" cy="407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5"/>
            <p:cNvSpPr txBox="1"/>
            <p:nvPr/>
          </p:nvSpPr>
          <p:spPr>
            <a:xfrm>
              <a:off x="8453797" y="2043831"/>
              <a:ext cx="318251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«</a:t>
              </a:r>
              <a:r>
                <a:rPr lang="it-IT" b="1" i="1" dirty="0"/>
                <a:t>Il santo è capace di vivere con gioia e senso dell’umorismo. Senza perdere il realismo, illumina gli altri con uno spirito positivo e ricco di speranza</a:t>
              </a:r>
              <a:r>
                <a:rPr lang="it-IT" b="1" dirty="0"/>
                <a:t>» (n. 122). </a:t>
              </a:r>
              <a:endParaRPr lang="es-CO" b="1" dirty="0">
                <a:latin typeface="Black Jack" panose="03060500040004000000" pitchFamily="66" charset="0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7ED6BDB-EFEE-4A54-897D-847D0F8FF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82" y="4413292"/>
            <a:ext cx="3688400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llamada glob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2086" r="6304" b="5034"/>
          <a:stretch/>
        </p:blipFill>
        <p:spPr bwMode="auto">
          <a:xfrm>
            <a:off x="6780783" y="936653"/>
            <a:ext cx="5404776" cy="43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00025" y="2702948"/>
            <a:ext cx="6580757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Il combattimento, la vigilanza e il discernimento sono strumenti potenti contro il male.</a:t>
            </a:r>
          </a:p>
          <a:p>
            <a:pPr algn="ctr"/>
            <a:r>
              <a:rPr lang="it-IT" sz="2400" dirty="0"/>
              <a:t>La vita cristiana è un combattimento che richiede forza, coraggio, vigilanza per non lasciarsi andare alla tiepidezza o a tante sottili forme di autoreferenzialità.</a:t>
            </a:r>
          </a:p>
          <a:p>
            <a:pPr algn="ctr"/>
            <a:r>
              <a:rPr lang="it-IT" sz="2400" dirty="0"/>
              <a:t>Nella battaglia spirituale è di grande aiuto il dono del </a:t>
            </a:r>
            <a:r>
              <a:rPr lang="it-IT" sz="2400" b="1" dirty="0"/>
              <a:t>discernimento</a:t>
            </a:r>
            <a:r>
              <a:rPr lang="it-IT" sz="2400" dirty="0"/>
              <a:t>.</a:t>
            </a:r>
          </a:p>
        </p:txBody>
      </p:sp>
      <p:pic>
        <p:nvPicPr>
          <p:cNvPr id="2050" name="Picture 2" descr="Resultado de imagen para el papa francis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4746" r="1649" b="8474"/>
          <a:stretch/>
        </p:blipFill>
        <p:spPr bwMode="auto">
          <a:xfrm flipH="1">
            <a:off x="8554406" y="4411108"/>
            <a:ext cx="3687098" cy="24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548439" y="1262418"/>
            <a:ext cx="406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/>
              <a:t>«è necessario non solo in momenti straordinari, o quando bisogna risolvere problemi gravi, oppure quando si deve prendere una decisione cruciale. È uno strumento di lotta per seguire meglio il Signore. Ci serve sempre: per essere capaci di riconoscere i tempi di Dio e la sua grazia, per non sprecare le ispirazioni del Signore, per non lasciar cadere il suo invito </a:t>
            </a:r>
          </a:p>
          <a:p>
            <a:pPr algn="ctr"/>
            <a:r>
              <a:rPr lang="it-IT" sz="1400" b="1" i="1" dirty="0"/>
              <a:t>a crescere» </a:t>
            </a:r>
          </a:p>
        </p:txBody>
      </p:sp>
      <p:sp>
        <p:nvSpPr>
          <p:cNvPr id="9" name="Rectángulo 4"/>
          <p:cNvSpPr/>
          <p:nvPr/>
        </p:nvSpPr>
        <p:spPr>
          <a:xfrm>
            <a:off x="534613" y="246446"/>
            <a:ext cx="11277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3200" b="1" u="sng" dirty="0"/>
              <a:t>Cap. V  COMBATTIMENTO, VIGILANZA E DISCERNIMENTO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188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23585" y="11115"/>
            <a:ext cx="4004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FACCIAMO SINTESI: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Resultado de imagen para el papa francis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4746" r="1649" b="8474"/>
          <a:stretch/>
        </p:blipFill>
        <p:spPr bwMode="auto">
          <a:xfrm flipH="1">
            <a:off x="8554406" y="4411108"/>
            <a:ext cx="3687098" cy="24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23345" y="918077"/>
            <a:ext cx="8331061" cy="550920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1. Cos’è il Magistero della Chiesa?</a:t>
            </a:r>
          </a:p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2. Cos’è un’esortazione apostolica?</a:t>
            </a:r>
          </a:p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3. Quale il tema della </a:t>
            </a:r>
            <a:r>
              <a:rPr lang="it-IT" sz="2400" b="1" dirty="0" err="1">
                <a:solidFill>
                  <a:schemeClr val="bg1"/>
                </a:solidFill>
              </a:rPr>
              <a:t>Gaudete</a:t>
            </a:r>
            <a:r>
              <a:rPr lang="it-IT" sz="2400" b="1" dirty="0">
                <a:solidFill>
                  <a:schemeClr val="bg1"/>
                </a:solidFill>
              </a:rPr>
              <a:t> et </a:t>
            </a:r>
            <a:r>
              <a:rPr lang="it-IT" sz="2400" b="1" dirty="0" err="1">
                <a:solidFill>
                  <a:schemeClr val="bg1"/>
                </a:solidFill>
              </a:rPr>
              <a:t>exsultate</a:t>
            </a:r>
            <a:r>
              <a:rPr lang="it-IT" sz="2400" b="1" dirty="0">
                <a:solidFill>
                  <a:schemeClr val="bg1"/>
                </a:solidFill>
              </a:rPr>
              <a:t>? Come è composta?</a:t>
            </a:r>
          </a:p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4. Gli elementi fondamentali presenti in ogni capitolo</a:t>
            </a:r>
          </a:p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5. Perché il Papa parla dei “santi della porta accanto”?</a:t>
            </a:r>
          </a:p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6. Per chi è la santità?  In che modo si deve esprimere la santità?</a:t>
            </a:r>
          </a:p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7. Esempi di gesti che ci rendono santi</a:t>
            </a:r>
          </a:p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8. Come è messa insieme fragilità e santità nel documento?</a:t>
            </a:r>
          </a:p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bg1"/>
                </a:solidFill>
              </a:rPr>
              <a:t>9. Quali elementi per essere santi?</a:t>
            </a:r>
          </a:p>
        </p:txBody>
      </p:sp>
    </p:spTree>
    <p:extLst>
      <p:ext uri="{BB962C8B-B14F-4D97-AF65-F5344CB8AC3E}">
        <p14:creationId xmlns:p14="http://schemas.microsoft.com/office/powerpoint/2010/main" val="2390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40850" y="1497015"/>
            <a:ext cx="7213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Papa Francesco, trascorsi cinque anni esatti dall’inizio del suo pontificato, ha voluto regalarci una terza esortazione apostolica dedicata alla «chiamata alla santità nel mondo contemporaneo». </a:t>
            </a:r>
          </a:p>
          <a:p>
            <a:r>
              <a:rPr lang="it-IT" sz="2800" dirty="0"/>
              <a:t>Il titolo – </a:t>
            </a:r>
            <a:r>
              <a:rPr lang="it-IT" sz="2800" b="1" dirty="0" err="1"/>
              <a:t>Gaudete</a:t>
            </a:r>
            <a:r>
              <a:rPr lang="it-IT" sz="2800" b="1" dirty="0"/>
              <a:t> et </a:t>
            </a:r>
            <a:r>
              <a:rPr lang="it-IT" sz="2800" b="1" dirty="0" err="1"/>
              <a:t>exsultate</a:t>
            </a:r>
            <a:r>
              <a:rPr lang="it-IT" sz="2800" b="1" dirty="0"/>
              <a:t> </a:t>
            </a:r>
            <a:r>
              <a:rPr lang="it-IT" sz="2800" dirty="0"/>
              <a:t>– richiama l’invito alla </a:t>
            </a:r>
            <a:r>
              <a:rPr lang="it-IT" sz="2800" b="1" dirty="0"/>
              <a:t>gioia</a:t>
            </a:r>
            <a:r>
              <a:rPr lang="it-IT" sz="2800" dirty="0"/>
              <a:t> e alla </a:t>
            </a:r>
            <a:r>
              <a:rPr lang="it-IT" sz="2800" b="1" dirty="0"/>
              <a:t>felicità</a:t>
            </a:r>
            <a:r>
              <a:rPr lang="it-IT" sz="2800" dirty="0"/>
              <a:t> già presente nelle prime due esortazioni:</a:t>
            </a:r>
          </a:p>
          <a:p>
            <a:r>
              <a:rPr lang="it-IT" sz="2800" dirty="0" err="1"/>
              <a:t>Evangelii</a:t>
            </a:r>
            <a:r>
              <a:rPr lang="it-IT" sz="2800" dirty="0"/>
              <a:t> </a:t>
            </a:r>
            <a:r>
              <a:rPr lang="it-IT" sz="2800" dirty="0" err="1"/>
              <a:t>gaudium</a:t>
            </a:r>
            <a:r>
              <a:rPr lang="it-IT" sz="2800" dirty="0"/>
              <a:t> e </a:t>
            </a:r>
            <a:r>
              <a:rPr lang="it-IT" sz="2800" dirty="0" err="1"/>
              <a:t>Amoris</a:t>
            </a:r>
            <a:r>
              <a:rPr lang="it-IT" sz="2800" dirty="0"/>
              <a:t> </a:t>
            </a:r>
            <a:r>
              <a:rPr lang="it-IT" sz="2800" dirty="0" err="1"/>
              <a:t>laetitia</a:t>
            </a:r>
            <a:r>
              <a:rPr lang="it-IT" sz="2800" dirty="0"/>
              <a:t>).</a:t>
            </a:r>
          </a:p>
        </p:txBody>
      </p:sp>
      <p:pic>
        <p:nvPicPr>
          <p:cNvPr id="3" name="Picture 2" descr="Risultati immagini per gaudete et exsul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4260"/>
            <a:ext cx="3790949" cy="60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03695" y="823446"/>
            <a:ext cx="11956473" cy="6754091"/>
            <a:chOff x="117763" y="-1174173"/>
            <a:chExt cx="11956473" cy="6754091"/>
          </a:xfrm>
        </p:grpSpPr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2845791644"/>
                </p:ext>
              </p:extLst>
            </p:nvPr>
          </p:nvGraphicFramePr>
          <p:xfrm>
            <a:off x="117763" y="-1174173"/>
            <a:ext cx="11956473" cy="67540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Rectángulo redondeado 2"/>
            <p:cNvSpPr/>
            <p:nvPr/>
          </p:nvSpPr>
          <p:spPr>
            <a:xfrm>
              <a:off x="581837" y="936780"/>
              <a:ext cx="665018" cy="62345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dirty="0">
                  <a:latin typeface="Bodoni MT Black" panose="02070A03080606020203" pitchFamily="18" charset="0"/>
                </a:rPr>
                <a:t>1</a:t>
              </a: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3113756" y="915998"/>
              <a:ext cx="665018" cy="62345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dirty="0">
                  <a:latin typeface="Bodoni MT Black" panose="02070A03080606020203" pitchFamily="18" charset="0"/>
                </a:rPr>
                <a:t>2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5656065" y="936780"/>
              <a:ext cx="665018" cy="62345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dirty="0">
                  <a:latin typeface="Bodoni MT Black" panose="02070A03080606020203" pitchFamily="18" charset="0"/>
                </a:rPr>
                <a:t>3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8198374" y="936780"/>
              <a:ext cx="665018" cy="62345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dirty="0">
                  <a:latin typeface="Bodoni MT Black" panose="02070A03080606020203" pitchFamily="18" charset="0"/>
                </a:rPr>
                <a:t>4</a:t>
              </a: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10730293" y="915998"/>
              <a:ext cx="665018" cy="62345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dirty="0">
                  <a:latin typeface="Bodoni MT Black" panose="02070A03080606020203" pitchFamily="18" charset="0"/>
                </a:rPr>
                <a:t>5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801729" y="0"/>
            <a:ext cx="83455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Exhortazione Apostolica</a:t>
            </a:r>
          </a:p>
          <a:p>
            <a:pPr algn="ctr"/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Gaudete</a:t>
            </a:r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 </a:t>
            </a:r>
            <a:r>
              <a:rPr lang="es-E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Exsultate</a:t>
            </a:r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“Rallegratevi e esultate”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2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Imagen relacionada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3229" r="10443" b="25198"/>
          <a:stretch/>
        </p:blipFill>
        <p:spPr bwMode="auto">
          <a:xfrm flipH="1">
            <a:off x="0" y="1919856"/>
            <a:ext cx="8189287" cy="490089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6503" y="144465"/>
            <a:ext cx="7996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u="sng" dirty="0"/>
              <a:t>Cap. I</a:t>
            </a:r>
            <a:r>
              <a:rPr lang="it-IT" sz="4000" u="sng" dirty="0"/>
              <a:t> </a:t>
            </a:r>
            <a:r>
              <a:rPr lang="it-IT" sz="4000" b="1" u="sng" dirty="0"/>
              <a:t>CHIAMATA ALLA SANTITÀ</a:t>
            </a:r>
            <a:endParaRPr lang="it-IT" sz="4000" dirty="0"/>
          </a:p>
        </p:txBody>
      </p:sp>
      <p:pic>
        <p:nvPicPr>
          <p:cNvPr id="2052" name="Picture 4" descr="Resultado de imagen para papa fran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9286" y="4448202"/>
            <a:ext cx="4002714" cy="24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03332" y="2666060"/>
            <a:ext cx="70519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“Mi piace vedere la santità nel popolo di Dio paziente: </a:t>
            </a:r>
          </a:p>
          <a:p>
            <a:pPr algn="ctr"/>
            <a:r>
              <a:rPr lang="it-IT" sz="1600" b="1" i="1" dirty="0"/>
              <a:t>nei genitori che crescono </a:t>
            </a:r>
          </a:p>
          <a:p>
            <a:pPr algn="ctr"/>
            <a:r>
              <a:rPr lang="it-IT" sz="1600" b="1" i="1" dirty="0"/>
              <a:t>con tanto amore i loro figli, </a:t>
            </a:r>
          </a:p>
          <a:p>
            <a:pPr algn="ctr"/>
            <a:r>
              <a:rPr lang="it-IT" sz="1600" b="1" i="1" dirty="0"/>
              <a:t>negli uomini e nelle donne che lavorano </a:t>
            </a:r>
          </a:p>
          <a:p>
            <a:pPr algn="ctr"/>
            <a:r>
              <a:rPr lang="it-IT" sz="1600" b="1" i="1" dirty="0"/>
              <a:t>per portare il pane </a:t>
            </a:r>
          </a:p>
          <a:p>
            <a:pPr algn="ctr"/>
            <a:r>
              <a:rPr lang="it-IT" sz="1600" b="1" i="1" dirty="0"/>
              <a:t>a casa, nei malati, nelle religiose anziane </a:t>
            </a:r>
          </a:p>
          <a:p>
            <a:pPr algn="ctr"/>
            <a:r>
              <a:rPr lang="it-IT" sz="1600" b="1" i="1" dirty="0"/>
              <a:t>che continuano </a:t>
            </a:r>
          </a:p>
          <a:p>
            <a:pPr algn="ctr"/>
            <a:r>
              <a:rPr lang="it-IT" sz="1600" b="1" i="1" dirty="0"/>
              <a:t>a sorridere. </a:t>
            </a:r>
          </a:p>
          <a:p>
            <a:pPr algn="ctr"/>
            <a:r>
              <a:rPr lang="it-IT" sz="1600" b="1" i="1" dirty="0"/>
              <a:t>In questa costanza per andare avanti giorno dopo giorno vedo la santità della Chiesa militante.”</a:t>
            </a:r>
            <a:r>
              <a:rPr lang="it-IT" sz="1600" b="1" dirty="0"/>
              <a:t> </a:t>
            </a:r>
          </a:p>
          <a:p>
            <a:pPr algn="ctr"/>
            <a:r>
              <a:rPr lang="it-IT" sz="1600" b="1" dirty="0"/>
              <a:t>[n. 7]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55295" y="1166676"/>
            <a:ext cx="44005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Nel I capitolo siamo invitati ad entrare nel mistero della nostra fragilità sanata ed elevata dal Signore, dove ciascuno è incoraggiato a camminare con il proprio passo, sostenuto dai “santi della porta accanto”, di quelli che vivono vicino a noi e sono un riflesso della presenza di Dio; </a:t>
            </a:r>
          </a:p>
          <a:p>
            <a:pPr algn="ctr"/>
            <a:r>
              <a:rPr lang="it-IT" sz="1600" dirty="0"/>
              <a:t>“la classe media della santità”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99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7666893" y="4255477"/>
            <a:ext cx="5062526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llamada glob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2086" r="6304" b="5034"/>
          <a:stretch/>
        </p:blipFill>
        <p:spPr bwMode="auto">
          <a:xfrm>
            <a:off x="6921305" y="719000"/>
            <a:ext cx="5303520" cy="43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975489" y="1123487"/>
            <a:ext cx="3271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“Tutti siamo chiamati ad essere santi vivendo con amore e offrendo ciascuno la propria testimonianza nelle occupazioni di ogni giorno, lì dove si trova”</a:t>
            </a:r>
            <a:r>
              <a:rPr lang="it-IT" b="1" dirty="0"/>
              <a:t>. </a:t>
            </a:r>
          </a:p>
          <a:p>
            <a:pPr algn="ctr"/>
            <a:r>
              <a:rPr lang="it-IT" b="1" dirty="0"/>
              <a:t>[n. 14]</a:t>
            </a:r>
            <a:endParaRPr lang="es-CO" b="1" dirty="0">
              <a:latin typeface="Black Jack" panose="03060500040004000000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6333" y="3470647"/>
            <a:ext cx="8247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santità non è riservata solo a vescovi, sacerdoti, religiosi e religiose. Ma a </a:t>
            </a:r>
            <a:r>
              <a:rPr lang="it-IT" sz="2400" b="1" dirty="0"/>
              <a:t>TUTTI</a:t>
            </a:r>
            <a:r>
              <a:rPr lang="it-IT" sz="2400" dirty="0"/>
              <a:t>: consacrati, spostati, lavoratori, genitori, nonni, educatori, ragazzi, animatori… </a:t>
            </a:r>
            <a:endParaRPr lang="es-CO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26926" y="724549"/>
            <a:ext cx="6595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Chiamata alla santità riguarda TUTTI. </a:t>
            </a:r>
            <a:r>
              <a:rPr lang="it-IT" sz="2400" i="1" dirty="0"/>
              <a:t>“Ognuno per la sua via”,</a:t>
            </a:r>
            <a:r>
              <a:rPr lang="it-IT" sz="2400" dirty="0"/>
              <a:t> ci dice il documento Lumen </a:t>
            </a:r>
            <a:r>
              <a:rPr lang="it-IT" sz="2400" dirty="0" err="1"/>
              <a:t>Gentium</a:t>
            </a:r>
            <a:r>
              <a:rPr lang="it-IT" sz="2400" dirty="0"/>
              <a:t> (n. 11) del Concilio Vaticano II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4063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75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7666893" y="4255477"/>
            <a:ext cx="5062526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64557" y="1577821"/>
            <a:ext cx="9255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La santità è fatta di piccoli gesti che ci fanno crescere </a:t>
            </a:r>
          </a:p>
          <a:p>
            <a:pPr algn="ctr"/>
            <a:r>
              <a:rPr lang="it-IT" sz="2400" dirty="0"/>
              <a:t>nella santità, </a:t>
            </a:r>
          </a:p>
          <a:p>
            <a:pPr algn="ctr"/>
            <a:r>
              <a:rPr lang="it-IT" sz="2400" dirty="0"/>
              <a:t>come scegliere di non dire male degli altri, </a:t>
            </a:r>
          </a:p>
          <a:p>
            <a:pPr algn="ctr"/>
            <a:r>
              <a:rPr lang="it-IT" sz="2400" dirty="0"/>
              <a:t>ascoltare con pazienza, fermarsi a parlare con un povero. </a:t>
            </a:r>
          </a:p>
          <a:p>
            <a:pPr algn="ctr"/>
            <a:r>
              <a:rPr lang="it-IT" sz="2400" dirty="0"/>
              <a:t>Ci possono essere anche sfide più grandi, ma essenzialmente la santità è fatta di gesti piccoli e quotidiani, </a:t>
            </a:r>
          </a:p>
          <a:p>
            <a:pPr algn="ctr"/>
            <a:r>
              <a:rPr lang="it-IT" sz="2400" dirty="0"/>
              <a:t>di fare meglio ciò che già facciamo.</a:t>
            </a:r>
          </a:p>
        </p:txBody>
      </p:sp>
    </p:spTree>
    <p:extLst>
      <p:ext uri="{BB962C8B-B14F-4D97-AF65-F5344CB8AC3E}">
        <p14:creationId xmlns:p14="http://schemas.microsoft.com/office/powerpoint/2010/main" val="2672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1523268" y="4255476"/>
            <a:ext cx="5062526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llamada glob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2086" r="6304" b="5034"/>
          <a:stretch/>
        </p:blipFill>
        <p:spPr bwMode="auto">
          <a:xfrm flipH="1">
            <a:off x="260476" y="719000"/>
            <a:ext cx="7056718" cy="55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991685" y="1117448"/>
            <a:ext cx="3812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“Non tutto quello che dice un santo è pienamente fedele al Vangelo, non tutto quello che fa è autentico e perfetto. Ciò che bisogna contemplare è l’insieme della sua vita, il suo intero cammino di santificazione, quella figura che riflette qualcosa di Gesù Cristo e che emerge quando si riesce a comporre il senso della totalità della sua persona”</a:t>
            </a:r>
            <a:r>
              <a:rPr lang="it-IT" sz="1600" b="1" dirty="0"/>
              <a:t>.[n. 22]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937254" y="3402465"/>
            <a:ext cx="826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Essere santi non significa </a:t>
            </a:r>
          </a:p>
          <a:p>
            <a:pPr algn="ctr"/>
            <a:r>
              <a:rPr lang="it-IT" sz="2400" dirty="0"/>
              <a:t>essere esenti da errori, </a:t>
            </a:r>
          </a:p>
          <a:p>
            <a:pPr algn="ctr"/>
            <a:r>
              <a:rPr lang="it-IT" sz="2400" dirty="0"/>
              <a:t>non tutto ciò che facciamo </a:t>
            </a:r>
          </a:p>
          <a:p>
            <a:pPr algn="ctr"/>
            <a:r>
              <a:rPr lang="it-IT" sz="2400" dirty="0"/>
              <a:t>e diciamo </a:t>
            </a:r>
          </a:p>
          <a:p>
            <a:pPr algn="ctr"/>
            <a:r>
              <a:rPr lang="it-IT" sz="2400" dirty="0"/>
              <a:t>è segno di Vangelo, </a:t>
            </a:r>
          </a:p>
          <a:p>
            <a:pPr algn="ctr"/>
            <a:r>
              <a:rPr lang="it-IT" sz="2400" dirty="0"/>
              <a:t>ma è l’insieme della vita, </a:t>
            </a:r>
          </a:p>
          <a:p>
            <a:pPr algn="ctr"/>
            <a:r>
              <a:rPr lang="it-IT" sz="2400" dirty="0"/>
              <a:t>il mettersi in cammino che dice santità.</a:t>
            </a:r>
          </a:p>
        </p:txBody>
      </p:sp>
    </p:spTree>
    <p:extLst>
      <p:ext uri="{BB962C8B-B14F-4D97-AF65-F5344CB8AC3E}">
        <p14:creationId xmlns:p14="http://schemas.microsoft.com/office/powerpoint/2010/main" val="20288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7666893" y="4255477"/>
            <a:ext cx="5062526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llamada glob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2086" r="6304" b="5034"/>
          <a:stretch/>
        </p:blipFill>
        <p:spPr bwMode="auto">
          <a:xfrm>
            <a:off x="6419850" y="1089211"/>
            <a:ext cx="5804975" cy="47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149464" y="1579958"/>
            <a:ext cx="4471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“Non è sano amare il silenzio ed evitare l’incontro con l’altro, desiderare il riposo e respingere l’attività, ricercare la preghiera e sottovalutare il servizio Siamo chiamati a vivere la contemplazione anche in mezzo all’azione, e ci santifichiamo nell’esercizio responsabile e generoso della nostra missione”</a:t>
            </a:r>
            <a:r>
              <a:rPr lang="it-IT" sz="1600" b="1" dirty="0"/>
              <a:t>. [n. 26].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3008" y="1355911"/>
            <a:ext cx="647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È importante ricordare che contemplazione e azione non si escludono, ma una vita santa è fatta di azione e di contemplazione.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07383" y="4090776"/>
            <a:ext cx="747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 anche per chi si dedica infaticabilmente al servizio verso gli altri è indispensabile trovare momenti di quiete, solitudine e silenzio davanti a Dio (</a:t>
            </a:r>
            <a:r>
              <a:rPr lang="it-IT" sz="2000" dirty="0" err="1"/>
              <a:t>cfr</a:t>
            </a:r>
            <a:r>
              <a:rPr lang="it-IT" sz="2000" dirty="0"/>
              <a:t> n. 31)</a:t>
            </a:r>
          </a:p>
        </p:txBody>
      </p:sp>
    </p:spTree>
    <p:extLst>
      <p:ext uri="{BB962C8B-B14F-4D97-AF65-F5344CB8AC3E}">
        <p14:creationId xmlns:p14="http://schemas.microsoft.com/office/powerpoint/2010/main" val="42312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153965" y="1155564"/>
            <a:ext cx="4801040" cy="4371098"/>
            <a:chOff x="-503091" y="754682"/>
            <a:chExt cx="4801040" cy="4371098"/>
          </a:xfrm>
        </p:grpSpPr>
        <p:pic>
          <p:nvPicPr>
            <p:cNvPr id="13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03091" y="754682"/>
              <a:ext cx="4801040" cy="4371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>
              <a:off x="1060872" y="2730898"/>
              <a:ext cx="18318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Neo</a:t>
              </a:r>
            </a:p>
            <a:p>
              <a:pPr algn="ctr"/>
              <a:r>
                <a:rPr lang="es-CO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Gnosticismo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920991" y="2699025"/>
            <a:ext cx="4580093" cy="4169937"/>
            <a:chOff x="3878618" y="2592831"/>
            <a:chExt cx="4580093" cy="4169937"/>
          </a:xfrm>
        </p:grpSpPr>
        <p:pic>
          <p:nvPicPr>
            <p:cNvPr id="14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78618" y="2592831"/>
              <a:ext cx="4580093" cy="416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5274512" y="4323856"/>
              <a:ext cx="2071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Neo</a:t>
              </a:r>
            </a:p>
            <a:p>
              <a:pPr algn="ctr"/>
              <a:r>
                <a:rPr lang="es-CO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Pelagianismo</a:t>
              </a:r>
            </a:p>
          </p:txBody>
        </p:sp>
      </p:grpSp>
      <p:pic>
        <p:nvPicPr>
          <p:cNvPr id="4" name="Picture 2" descr="Resultado de imagen para llamada globos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2086" r="6304" b="5034"/>
          <a:stretch/>
        </p:blipFill>
        <p:spPr bwMode="auto">
          <a:xfrm>
            <a:off x="7701934" y="1380078"/>
            <a:ext cx="4490066" cy="40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279787" y="1947910"/>
            <a:ext cx="3334360" cy="13932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3200" dirty="0">
                <a:latin typeface="Black Jack" panose="03060500040004000000" pitchFamily="66" charset="0"/>
              </a:rPr>
              <a:t>Due nemici della</a:t>
            </a:r>
          </a:p>
          <a:p>
            <a:pPr algn="ctr"/>
            <a:r>
              <a:rPr lang="es-CO" sz="3200" dirty="0">
                <a:latin typeface="Black Jack" panose="03060500040004000000" pitchFamily="66" charset="0"/>
              </a:rPr>
              <a:t>santità</a:t>
            </a:r>
          </a:p>
        </p:txBody>
      </p:sp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" b="100000" l="10000" r="90000">
                        <a14:backgroundMark x1="74250" y1="38154" x2="74250" y2="38154"/>
                        <a14:backgroundMark x1="67417" y1="34769" x2="67417" y2="34769"/>
                        <a14:backgroundMark x1="36583" y1="33231" x2="36583" y2="33231"/>
                        <a14:backgroundMark x1="32083" y1="30000" x2="32083" y2="30000"/>
                        <a14:backgroundMark x1="35333" y1="21538" x2="35333" y2="21538"/>
                        <a14:backgroundMark x1="56333" y1="9538" x2="56333" y2="9538"/>
                        <a14:backgroundMark x1="35333" y1="2000" x2="35333" y2="2000"/>
                        <a14:backgroundMark x1="25500" y1="38154" x2="25500" y2="38154"/>
                        <a14:backgroundMark x1="25917" y1="42615" x2="25917" y2="42615"/>
                        <a14:backgroundMark x1="24000" y1="43077" x2="24000" y2="4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3" r="14588"/>
          <a:stretch/>
        </p:blipFill>
        <p:spPr bwMode="auto">
          <a:xfrm>
            <a:off x="8359466" y="4092228"/>
            <a:ext cx="3832534" cy="2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4"/>
          <p:cNvSpPr/>
          <p:nvPr/>
        </p:nvSpPr>
        <p:spPr>
          <a:xfrm>
            <a:off x="269208" y="144465"/>
            <a:ext cx="10677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4000" b="1" u="sng" dirty="0"/>
              <a:t>Cap. II   DUE SOTTILI NEMICI DELLA SANTITÀ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1167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5720</TotalTime>
  <Words>2205</Words>
  <Application>Microsoft Office PowerPoint</Application>
  <PresentationFormat>Widescreen</PresentationFormat>
  <Paragraphs>134</Paragraphs>
  <Slides>16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Black Jack</vt:lpstr>
      <vt:lpstr>Bodoni MT Black</vt:lpstr>
      <vt:lpstr>Calibri</vt:lpstr>
      <vt:lpstr>Century Gothic</vt:lpstr>
      <vt:lpstr>Wingdings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INSPECTORIA SANTA MARIA MAZZARELLO</dc:creator>
  <cp:lastModifiedBy>Segreteria</cp:lastModifiedBy>
  <cp:revision>128</cp:revision>
  <dcterms:created xsi:type="dcterms:W3CDTF">2018-05-03T17:04:12Z</dcterms:created>
  <dcterms:modified xsi:type="dcterms:W3CDTF">2023-10-13T14:12:37Z</dcterms:modified>
</cp:coreProperties>
</file>